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0"/>
  </p:notesMasterIdLst>
  <p:sldIdLst>
    <p:sldId id="313" r:id="rId3"/>
    <p:sldId id="256" r:id="rId4"/>
    <p:sldId id="257" r:id="rId5"/>
    <p:sldId id="325" r:id="rId6"/>
    <p:sldId id="315" r:id="rId7"/>
    <p:sldId id="287" r:id="rId8"/>
    <p:sldId id="312" r:id="rId9"/>
    <p:sldId id="291" r:id="rId10"/>
    <p:sldId id="289" r:id="rId11"/>
    <p:sldId id="258" r:id="rId12"/>
    <p:sldId id="314" r:id="rId13"/>
    <p:sldId id="308" r:id="rId14"/>
    <p:sldId id="344" r:id="rId15"/>
    <p:sldId id="274" r:id="rId16"/>
    <p:sldId id="259" r:id="rId17"/>
    <p:sldId id="328" r:id="rId18"/>
    <p:sldId id="343" r:id="rId19"/>
    <p:sldId id="271" r:id="rId20"/>
    <p:sldId id="323" r:id="rId21"/>
    <p:sldId id="265" r:id="rId22"/>
    <p:sldId id="260" r:id="rId23"/>
    <p:sldId id="329" r:id="rId24"/>
    <p:sldId id="268" r:id="rId25"/>
    <p:sldId id="269" r:id="rId26"/>
    <p:sldId id="267" r:id="rId27"/>
    <p:sldId id="293" r:id="rId28"/>
    <p:sldId id="303" r:id="rId29"/>
    <p:sldId id="326" r:id="rId30"/>
    <p:sldId id="292" r:id="rId31"/>
    <p:sldId id="331" r:id="rId32"/>
    <p:sldId id="302" r:id="rId33"/>
    <p:sldId id="298" r:id="rId34"/>
    <p:sldId id="335" r:id="rId35"/>
    <p:sldId id="336" r:id="rId36"/>
    <p:sldId id="332" r:id="rId37"/>
    <p:sldId id="334" r:id="rId38"/>
    <p:sldId id="333" r:id="rId39"/>
    <p:sldId id="338" r:id="rId40"/>
    <p:sldId id="273" r:id="rId41"/>
    <p:sldId id="275" r:id="rId42"/>
    <p:sldId id="306" r:id="rId43"/>
    <p:sldId id="337" r:id="rId44"/>
    <p:sldId id="319" r:id="rId45"/>
    <p:sldId id="320" r:id="rId46"/>
    <p:sldId id="277" r:id="rId47"/>
    <p:sldId id="278" r:id="rId48"/>
    <p:sldId id="279" r:id="rId49"/>
    <p:sldId id="280" r:id="rId50"/>
    <p:sldId id="286" r:id="rId51"/>
    <p:sldId id="339" r:id="rId52"/>
    <p:sldId id="327" r:id="rId53"/>
    <p:sldId id="307" r:id="rId54"/>
    <p:sldId id="310" r:id="rId55"/>
    <p:sldId id="309" r:id="rId56"/>
    <p:sldId id="340" r:id="rId57"/>
    <p:sldId id="322" r:id="rId58"/>
    <p:sldId id="311" r:id="rId5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824" autoAdjust="0"/>
  </p:normalViewPr>
  <p:slideViewPr>
    <p:cSldViewPr>
      <p:cViewPr varScale="1">
        <p:scale>
          <a:sx n="73" d="100"/>
          <a:sy n="73" d="100"/>
        </p:scale>
        <p:origin x="20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D93D6-E9D5-4480-87F0-E94EADA84948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2C0653BA-D3E6-4E82-AFE9-624142D8877A}">
      <dgm:prSet phldrT="[Tekst]" custT="1"/>
      <dgm:spPr/>
      <dgm:t>
        <a:bodyPr anchor="b"/>
        <a:lstStyle/>
        <a:p>
          <a:pPr algn="ctr"/>
          <a:r>
            <a:rPr lang="nb-NO" sz="2000" dirty="0"/>
            <a:t>Håndtere </a:t>
          </a:r>
        </a:p>
        <a:p>
          <a:pPr algn="ctr"/>
          <a:r>
            <a:rPr lang="nb-NO" sz="2000" dirty="0"/>
            <a:t>mobbing og andre </a:t>
          </a:r>
        </a:p>
        <a:p>
          <a:pPr algn="ctr"/>
          <a:r>
            <a:rPr lang="nb-NO" sz="2000" dirty="0"/>
            <a:t> krenkelser</a:t>
          </a:r>
        </a:p>
      </dgm:t>
    </dgm:pt>
    <dgm:pt modelId="{644EBD39-E2FD-4AD0-997A-BAF72B63DA05}" type="parTrans" cxnId="{ACB65859-46DF-436C-9930-63482FD72608}">
      <dgm:prSet/>
      <dgm:spPr/>
      <dgm:t>
        <a:bodyPr/>
        <a:lstStyle/>
        <a:p>
          <a:endParaRPr lang="nb-NO"/>
        </a:p>
      </dgm:t>
    </dgm:pt>
    <dgm:pt modelId="{A72A0C8B-84F3-41FB-929F-75A6F2974605}" type="sibTrans" cxnId="{ACB65859-46DF-436C-9930-63482FD72608}">
      <dgm:prSet/>
      <dgm:spPr/>
      <dgm:t>
        <a:bodyPr/>
        <a:lstStyle/>
        <a:p>
          <a:endParaRPr lang="nb-NO"/>
        </a:p>
      </dgm:t>
    </dgm:pt>
    <dgm:pt modelId="{BB7FB264-BA9E-4DE2-B54E-406139A8503E}">
      <dgm:prSet phldrT="[Tekst]" custT="1"/>
      <dgm:spPr/>
      <dgm:t>
        <a:bodyPr/>
        <a:lstStyle/>
        <a:p>
          <a:r>
            <a:rPr lang="nb-NO" sz="2400" dirty="0"/>
            <a:t>Fremme trygge og gode barnehage- og skolemiljø </a:t>
          </a:r>
        </a:p>
      </dgm:t>
    </dgm:pt>
    <dgm:pt modelId="{9246BF24-1A69-4E8E-8941-169CE3F89D39}" type="parTrans" cxnId="{3363E16A-43D0-4A05-9AFF-E06E55D437FD}">
      <dgm:prSet/>
      <dgm:spPr/>
      <dgm:t>
        <a:bodyPr/>
        <a:lstStyle/>
        <a:p>
          <a:endParaRPr lang="nb-NO"/>
        </a:p>
      </dgm:t>
    </dgm:pt>
    <dgm:pt modelId="{4872261E-DCDF-4BCF-83D2-D7D92EC8A43E}" type="sibTrans" cxnId="{3363E16A-43D0-4A05-9AFF-E06E55D437FD}">
      <dgm:prSet/>
      <dgm:spPr/>
      <dgm:t>
        <a:bodyPr/>
        <a:lstStyle/>
        <a:p>
          <a:endParaRPr lang="nb-NO"/>
        </a:p>
      </dgm:t>
    </dgm:pt>
    <dgm:pt modelId="{B8E68073-1999-4F18-996D-02F7B95B3DE4}">
      <dgm:prSet phldrT="[Tekst]" custT="1"/>
      <dgm:spPr/>
      <dgm:t>
        <a:bodyPr/>
        <a:lstStyle/>
        <a:p>
          <a:r>
            <a:rPr lang="nb-NO" sz="2400" dirty="0"/>
            <a:t>Forebygge mobbing og andre krenkelser</a:t>
          </a:r>
        </a:p>
      </dgm:t>
    </dgm:pt>
    <dgm:pt modelId="{B337DBEC-697A-418B-A20C-E3AB83612930}" type="sibTrans" cxnId="{E09CD045-B7CD-407E-AA33-F97B88942606}">
      <dgm:prSet/>
      <dgm:spPr/>
      <dgm:t>
        <a:bodyPr/>
        <a:lstStyle/>
        <a:p>
          <a:endParaRPr lang="nb-NO"/>
        </a:p>
      </dgm:t>
    </dgm:pt>
    <dgm:pt modelId="{4779C653-58F9-47C2-A9AD-6F9FC74C3161}" type="parTrans" cxnId="{E09CD045-B7CD-407E-AA33-F97B88942606}">
      <dgm:prSet/>
      <dgm:spPr/>
      <dgm:t>
        <a:bodyPr/>
        <a:lstStyle/>
        <a:p>
          <a:endParaRPr lang="nb-NO"/>
        </a:p>
      </dgm:t>
    </dgm:pt>
    <dgm:pt modelId="{9B2E1B28-7B8C-4651-88A7-88D62CC69AF6}" type="pres">
      <dgm:prSet presAssocID="{C59D93D6-E9D5-4480-87F0-E94EADA84948}" presName="Name0" presStyleCnt="0">
        <dgm:presLayoutVars>
          <dgm:dir/>
          <dgm:animLvl val="lvl"/>
          <dgm:resizeHandles val="exact"/>
        </dgm:presLayoutVars>
      </dgm:prSet>
      <dgm:spPr/>
    </dgm:pt>
    <dgm:pt modelId="{E6D9CDA2-2C77-44EB-AE65-3BF6049039B7}" type="pres">
      <dgm:prSet presAssocID="{2C0653BA-D3E6-4E82-AFE9-624142D8877A}" presName="Name8" presStyleCnt="0"/>
      <dgm:spPr/>
    </dgm:pt>
    <dgm:pt modelId="{6B8C9F82-C7C3-49A6-B4C3-7320CF1EE579}" type="pres">
      <dgm:prSet presAssocID="{2C0653BA-D3E6-4E82-AFE9-624142D8877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4F816DC-793D-4ABD-9A27-350996288414}" type="pres">
      <dgm:prSet presAssocID="{2C0653BA-D3E6-4E82-AFE9-624142D887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4506A78-A057-43AC-941F-DE1AAB28D6FC}" type="pres">
      <dgm:prSet presAssocID="{B8E68073-1999-4F18-996D-02F7B95B3DE4}" presName="Name8" presStyleCnt="0"/>
      <dgm:spPr/>
    </dgm:pt>
    <dgm:pt modelId="{0069A67D-99AD-465B-B162-733ECA17BF38}" type="pres">
      <dgm:prSet presAssocID="{B8E68073-1999-4F18-996D-02F7B95B3DE4}" presName="level" presStyleLbl="node1" presStyleIdx="1" presStyleCnt="3" custLinFactNeighborX="-1" custLinFactNeighborY="-222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BD4A0DA-ACC5-488D-B122-9F78DEA19F9A}" type="pres">
      <dgm:prSet presAssocID="{B8E68073-1999-4F18-996D-02F7B95B3D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CFFF7E4-A73B-461B-A377-263870999BC8}" type="pres">
      <dgm:prSet presAssocID="{BB7FB264-BA9E-4DE2-B54E-406139A8503E}" presName="Name8" presStyleCnt="0"/>
      <dgm:spPr/>
    </dgm:pt>
    <dgm:pt modelId="{75D14FC0-2B05-4F62-A977-956D27C9626C}" type="pres">
      <dgm:prSet presAssocID="{BB7FB264-BA9E-4DE2-B54E-406139A8503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AA13A39-6F96-4B80-BDFE-22D451B5884B}" type="pres">
      <dgm:prSet presAssocID="{BB7FB264-BA9E-4DE2-B54E-406139A850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C244CEBB-1BA8-4E4A-9CD7-43AAC67ED565}" type="presOf" srcId="{BB7FB264-BA9E-4DE2-B54E-406139A8503E}" destId="{6AA13A39-6F96-4B80-BDFE-22D451B5884B}" srcOrd="1" destOrd="0" presId="urn:microsoft.com/office/officeart/2005/8/layout/pyramid1"/>
    <dgm:cxn modelId="{E0374BEA-A00E-42FF-A5AC-6427DAE91107}" type="presOf" srcId="{2C0653BA-D3E6-4E82-AFE9-624142D8877A}" destId="{34F816DC-793D-4ABD-9A27-350996288414}" srcOrd="1" destOrd="0" presId="urn:microsoft.com/office/officeart/2005/8/layout/pyramid1"/>
    <dgm:cxn modelId="{40401FD0-FE28-459A-80FA-072872E35739}" type="presOf" srcId="{2C0653BA-D3E6-4E82-AFE9-624142D8877A}" destId="{6B8C9F82-C7C3-49A6-B4C3-7320CF1EE579}" srcOrd="0" destOrd="0" presId="urn:microsoft.com/office/officeart/2005/8/layout/pyramid1"/>
    <dgm:cxn modelId="{07679A3F-0DDE-404E-89A4-F28AE4BBB5DF}" type="presOf" srcId="{B8E68073-1999-4F18-996D-02F7B95B3DE4}" destId="{DBD4A0DA-ACC5-488D-B122-9F78DEA19F9A}" srcOrd="1" destOrd="0" presId="urn:microsoft.com/office/officeart/2005/8/layout/pyramid1"/>
    <dgm:cxn modelId="{4A1CED77-5748-4C58-94E5-AAF6AAD43207}" type="presOf" srcId="{B8E68073-1999-4F18-996D-02F7B95B3DE4}" destId="{0069A67D-99AD-465B-B162-733ECA17BF38}" srcOrd="0" destOrd="0" presId="urn:microsoft.com/office/officeart/2005/8/layout/pyramid1"/>
    <dgm:cxn modelId="{3363E16A-43D0-4A05-9AFF-E06E55D437FD}" srcId="{C59D93D6-E9D5-4480-87F0-E94EADA84948}" destId="{BB7FB264-BA9E-4DE2-B54E-406139A8503E}" srcOrd="2" destOrd="0" parTransId="{9246BF24-1A69-4E8E-8941-169CE3F89D39}" sibTransId="{4872261E-DCDF-4BCF-83D2-D7D92EC8A43E}"/>
    <dgm:cxn modelId="{E09CD045-B7CD-407E-AA33-F97B88942606}" srcId="{C59D93D6-E9D5-4480-87F0-E94EADA84948}" destId="{B8E68073-1999-4F18-996D-02F7B95B3DE4}" srcOrd="1" destOrd="0" parTransId="{4779C653-58F9-47C2-A9AD-6F9FC74C3161}" sibTransId="{B337DBEC-697A-418B-A20C-E3AB83612930}"/>
    <dgm:cxn modelId="{7B6961E8-3F17-45B6-82D2-857614F0624D}" type="presOf" srcId="{C59D93D6-E9D5-4480-87F0-E94EADA84948}" destId="{9B2E1B28-7B8C-4651-88A7-88D62CC69AF6}" srcOrd="0" destOrd="0" presId="urn:microsoft.com/office/officeart/2005/8/layout/pyramid1"/>
    <dgm:cxn modelId="{E6481B8B-6DAA-46E2-BEDF-1E07D22ED533}" type="presOf" srcId="{BB7FB264-BA9E-4DE2-B54E-406139A8503E}" destId="{75D14FC0-2B05-4F62-A977-956D27C9626C}" srcOrd="0" destOrd="0" presId="urn:microsoft.com/office/officeart/2005/8/layout/pyramid1"/>
    <dgm:cxn modelId="{ACB65859-46DF-436C-9930-63482FD72608}" srcId="{C59D93D6-E9D5-4480-87F0-E94EADA84948}" destId="{2C0653BA-D3E6-4E82-AFE9-624142D8877A}" srcOrd="0" destOrd="0" parTransId="{644EBD39-E2FD-4AD0-997A-BAF72B63DA05}" sibTransId="{A72A0C8B-84F3-41FB-929F-75A6F2974605}"/>
    <dgm:cxn modelId="{BCF1BD11-64F8-4244-8607-D71D648BC22A}" type="presParOf" srcId="{9B2E1B28-7B8C-4651-88A7-88D62CC69AF6}" destId="{E6D9CDA2-2C77-44EB-AE65-3BF6049039B7}" srcOrd="0" destOrd="0" presId="urn:microsoft.com/office/officeart/2005/8/layout/pyramid1"/>
    <dgm:cxn modelId="{D89537CB-4811-40D5-8190-F33A1FE39071}" type="presParOf" srcId="{E6D9CDA2-2C77-44EB-AE65-3BF6049039B7}" destId="{6B8C9F82-C7C3-49A6-B4C3-7320CF1EE579}" srcOrd="0" destOrd="0" presId="urn:microsoft.com/office/officeart/2005/8/layout/pyramid1"/>
    <dgm:cxn modelId="{995E2CF7-D744-46AE-8F60-EA1495B82222}" type="presParOf" srcId="{E6D9CDA2-2C77-44EB-AE65-3BF6049039B7}" destId="{34F816DC-793D-4ABD-9A27-350996288414}" srcOrd="1" destOrd="0" presId="urn:microsoft.com/office/officeart/2005/8/layout/pyramid1"/>
    <dgm:cxn modelId="{20C0CF53-2BD3-4DF2-8E4F-EFB1E3D6BA2B}" type="presParOf" srcId="{9B2E1B28-7B8C-4651-88A7-88D62CC69AF6}" destId="{C4506A78-A057-43AC-941F-DE1AAB28D6FC}" srcOrd="1" destOrd="0" presId="urn:microsoft.com/office/officeart/2005/8/layout/pyramid1"/>
    <dgm:cxn modelId="{5EC426DE-5353-49B1-A4E4-A1F33C034480}" type="presParOf" srcId="{C4506A78-A057-43AC-941F-DE1AAB28D6FC}" destId="{0069A67D-99AD-465B-B162-733ECA17BF38}" srcOrd="0" destOrd="0" presId="urn:microsoft.com/office/officeart/2005/8/layout/pyramid1"/>
    <dgm:cxn modelId="{C79DEA76-246C-4A32-810A-25EB41FE3E43}" type="presParOf" srcId="{C4506A78-A057-43AC-941F-DE1AAB28D6FC}" destId="{DBD4A0DA-ACC5-488D-B122-9F78DEA19F9A}" srcOrd="1" destOrd="0" presId="urn:microsoft.com/office/officeart/2005/8/layout/pyramid1"/>
    <dgm:cxn modelId="{03EB2325-0109-4285-8F81-0903407838E0}" type="presParOf" srcId="{9B2E1B28-7B8C-4651-88A7-88D62CC69AF6}" destId="{4CFFF7E4-A73B-461B-A377-263870999BC8}" srcOrd="2" destOrd="0" presId="urn:microsoft.com/office/officeart/2005/8/layout/pyramid1"/>
    <dgm:cxn modelId="{F55DD4F5-0BD0-47DE-85F3-345E86B85F9B}" type="presParOf" srcId="{4CFFF7E4-A73B-461B-A377-263870999BC8}" destId="{75D14FC0-2B05-4F62-A977-956D27C9626C}" srcOrd="0" destOrd="0" presId="urn:microsoft.com/office/officeart/2005/8/layout/pyramid1"/>
    <dgm:cxn modelId="{68DBD356-D81F-4EF1-B69B-4B0DBA7E8F03}" type="presParOf" srcId="{4CFFF7E4-A73B-461B-A377-263870999BC8}" destId="{6AA13A39-6F96-4B80-BDFE-22D451B5884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6F924-EC43-471E-963F-D5618AB85AC9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</dgm:pt>
    <dgm:pt modelId="{5D0A5DDF-7D9B-47B3-9D13-19A2CDDC7FC1}">
      <dgm:prSet phldrT="[Tekst]"/>
      <dgm:spPr/>
      <dgm:t>
        <a:bodyPr/>
        <a:lstStyle/>
        <a:p>
          <a:r>
            <a:rPr lang="nb-NO" dirty="0"/>
            <a:t>Mistanke</a:t>
          </a:r>
        </a:p>
      </dgm:t>
    </dgm:pt>
    <dgm:pt modelId="{DA1579A0-57E5-4013-B59F-BCADD312850E}" type="parTrans" cxnId="{85E0F18F-C8D4-4E02-8074-E839D0F75640}">
      <dgm:prSet/>
      <dgm:spPr/>
      <dgm:t>
        <a:bodyPr/>
        <a:lstStyle/>
        <a:p>
          <a:endParaRPr lang="nb-NO"/>
        </a:p>
      </dgm:t>
    </dgm:pt>
    <dgm:pt modelId="{8D3B8AA9-DA6F-4126-A3B3-00E0CACDC41A}" type="sibTrans" cxnId="{85E0F18F-C8D4-4E02-8074-E839D0F75640}">
      <dgm:prSet/>
      <dgm:spPr/>
      <dgm:t>
        <a:bodyPr/>
        <a:lstStyle/>
        <a:p>
          <a:endParaRPr lang="nb-NO"/>
        </a:p>
      </dgm:t>
    </dgm:pt>
    <dgm:pt modelId="{DF744DB9-28E0-4D27-9464-CEECABCA8033}">
      <dgm:prSet phldrT="[Tekst]"/>
      <dgm:spPr/>
      <dgm:t>
        <a:bodyPr/>
        <a:lstStyle/>
        <a:p>
          <a:r>
            <a:rPr lang="nb-NO" dirty="0"/>
            <a:t>Intervensjon</a:t>
          </a:r>
        </a:p>
      </dgm:t>
    </dgm:pt>
    <dgm:pt modelId="{688FA716-8EA7-4051-83A0-C4E938D2FA10}" type="parTrans" cxnId="{974BEFAC-9445-4FBA-AD00-483C8418A9D1}">
      <dgm:prSet/>
      <dgm:spPr/>
      <dgm:t>
        <a:bodyPr/>
        <a:lstStyle/>
        <a:p>
          <a:endParaRPr lang="nb-NO"/>
        </a:p>
      </dgm:t>
    </dgm:pt>
    <dgm:pt modelId="{7A0DAE4C-FBF2-4E56-826C-1EAA1CA8B1A7}" type="sibTrans" cxnId="{974BEFAC-9445-4FBA-AD00-483C8418A9D1}">
      <dgm:prSet/>
      <dgm:spPr/>
      <dgm:t>
        <a:bodyPr/>
        <a:lstStyle/>
        <a:p>
          <a:endParaRPr lang="nb-NO"/>
        </a:p>
      </dgm:t>
    </dgm:pt>
    <dgm:pt modelId="{141B55AB-E9AF-49E9-A70B-C2F3A7A3D061}">
      <dgm:prSet phldrT="[Tekst]"/>
      <dgm:spPr/>
      <dgm:t>
        <a:bodyPr/>
        <a:lstStyle/>
        <a:p>
          <a:r>
            <a:rPr lang="nb-NO" dirty="0"/>
            <a:t>oppfølging</a:t>
          </a:r>
        </a:p>
      </dgm:t>
    </dgm:pt>
    <dgm:pt modelId="{197D7DB6-4454-4631-A5B5-4C1369456AD4}" type="parTrans" cxnId="{724B9001-3549-4933-AB3A-2EF61AFE6C68}">
      <dgm:prSet/>
      <dgm:spPr/>
      <dgm:t>
        <a:bodyPr/>
        <a:lstStyle/>
        <a:p>
          <a:endParaRPr lang="nb-NO"/>
        </a:p>
      </dgm:t>
    </dgm:pt>
    <dgm:pt modelId="{6EE05169-7CF0-42B6-8E8B-83D186ED7703}" type="sibTrans" cxnId="{724B9001-3549-4933-AB3A-2EF61AFE6C68}">
      <dgm:prSet/>
      <dgm:spPr/>
      <dgm:t>
        <a:bodyPr/>
        <a:lstStyle/>
        <a:p>
          <a:endParaRPr lang="nb-NO"/>
        </a:p>
      </dgm:t>
    </dgm:pt>
    <dgm:pt modelId="{81A09AE0-B4F7-4A58-82CC-95C584B580B4}">
      <dgm:prSet/>
      <dgm:spPr/>
      <dgm:t>
        <a:bodyPr/>
        <a:lstStyle/>
        <a:p>
          <a:r>
            <a:rPr lang="nb-NO" dirty="0"/>
            <a:t>Avdekking</a:t>
          </a:r>
        </a:p>
      </dgm:t>
    </dgm:pt>
    <dgm:pt modelId="{02C96279-0607-41AF-B645-D742BF3825AA}" type="parTrans" cxnId="{3576D065-416B-4EE0-8283-03BE7BA8A81B}">
      <dgm:prSet/>
      <dgm:spPr/>
      <dgm:t>
        <a:bodyPr/>
        <a:lstStyle/>
        <a:p>
          <a:endParaRPr lang="nb-NO"/>
        </a:p>
      </dgm:t>
    </dgm:pt>
    <dgm:pt modelId="{075AA11B-AD97-4D7A-8E2B-EB3CEC1653E4}" type="sibTrans" cxnId="{3576D065-416B-4EE0-8283-03BE7BA8A81B}">
      <dgm:prSet/>
      <dgm:spPr/>
      <dgm:t>
        <a:bodyPr/>
        <a:lstStyle/>
        <a:p>
          <a:endParaRPr lang="nb-NO"/>
        </a:p>
      </dgm:t>
    </dgm:pt>
    <dgm:pt modelId="{4887404D-247B-4F8D-8378-77F7888E0485}" type="pres">
      <dgm:prSet presAssocID="{78A6F924-EC43-471E-963F-D5618AB85AC9}" presName="Name0" presStyleCnt="0">
        <dgm:presLayoutVars>
          <dgm:dir/>
          <dgm:resizeHandles val="exact"/>
        </dgm:presLayoutVars>
      </dgm:prSet>
      <dgm:spPr/>
    </dgm:pt>
    <dgm:pt modelId="{B235289A-05D1-4927-A00A-AC7939448CA3}" type="pres">
      <dgm:prSet presAssocID="{5D0A5DDF-7D9B-47B3-9D13-19A2CDDC7F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B5DCB23-2D5D-4E6D-A1C7-985F78149923}" type="pres">
      <dgm:prSet presAssocID="{8D3B8AA9-DA6F-4126-A3B3-00E0CACDC41A}" presName="sibTrans" presStyleLbl="sibTrans2D1" presStyleIdx="0" presStyleCnt="3"/>
      <dgm:spPr/>
      <dgm:t>
        <a:bodyPr/>
        <a:lstStyle/>
        <a:p>
          <a:endParaRPr lang="nb-NO"/>
        </a:p>
      </dgm:t>
    </dgm:pt>
    <dgm:pt modelId="{391DFEF2-8CA1-4677-9AC0-A6E27916C291}" type="pres">
      <dgm:prSet presAssocID="{8D3B8AA9-DA6F-4126-A3B3-00E0CACDC41A}" presName="connectorText" presStyleLbl="sibTrans2D1" presStyleIdx="0" presStyleCnt="3"/>
      <dgm:spPr/>
      <dgm:t>
        <a:bodyPr/>
        <a:lstStyle/>
        <a:p>
          <a:endParaRPr lang="nb-NO"/>
        </a:p>
      </dgm:t>
    </dgm:pt>
    <dgm:pt modelId="{C61556D1-FC01-44A5-A393-B1DB4A43BCE9}" type="pres">
      <dgm:prSet presAssocID="{81A09AE0-B4F7-4A58-82CC-95C584B580B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6B09604-03D5-4632-B75F-EB34F187F4FC}" type="pres">
      <dgm:prSet presAssocID="{075AA11B-AD97-4D7A-8E2B-EB3CEC1653E4}" presName="sibTrans" presStyleLbl="sibTrans2D1" presStyleIdx="1" presStyleCnt="3"/>
      <dgm:spPr/>
      <dgm:t>
        <a:bodyPr/>
        <a:lstStyle/>
        <a:p>
          <a:endParaRPr lang="nb-NO"/>
        </a:p>
      </dgm:t>
    </dgm:pt>
    <dgm:pt modelId="{A3193A7A-405B-4539-8856-E4D82CA8E8F6}" type="pres">
      <dgm:prSet presAssocID="{075AA11B-AD97-4D7A-8E2B-EB3CEC1653E4}" presName="connectorText" presStyleLbl="sibTrans2D1" presStyleIdx="1" presStyleCnt="3"/>
      <dgm:spPr/>
      <dgm:t>
        <a:bodyPr/>
        <a:lstStyle/>
        <a:p>
          <a:endParaRPr lang="nb-NO"/>
        </a:p>
      </dgm:t>
    </dgm:pt>
    <dgm:pt modelId="{09065587-B897-4FA0-B371-0073927F2555}" type="pres">
      <dgm:prSet presAssocID="{DF744DB9-28E0-4D27-9464-CEECABCA80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2E3143B-1482-4D1D-A909-30F271F7D9BA}" type="pres">
      <dgm:prSet presAssocID="{7A0DAE4C-FBF2-4E56-826C-1EAA1CA8B1A7}" presName="sibTrans" presStyleLbl="sibTrans2D1" presStyleIdx="2" presStyleCnt="3"/>
      <dgm:spPr/>
      <dgm:t>
        <a:bodyPr/>
        <a:lstStyle/>
        <a:p>
          <a:endParaRPr lang="nb-NO"/>
        </a:p>
      </dgm:t>
    </dgm:pt>
    <dgm:pt modelId="{BFAE9D7A-60C3-46A6-8F2E-792E38E64405}" type="pres">
      <dgm:prSet presAssocID="{7A0DAE4C-FBF2-4E56-826C-1EAA1CA8B1A7}" presName="connectorText" presStyleLbl="sibTrans2D1" presStyleIdx="2" presStyleCnt="3"/>
      <dgm:spPr/>
      <dgm:t>
        <a:bodyPr/>
        <a:lstStyle/>
        <a:p>
          <a:endParaRPr lang="nb-NO"/>
        </a:p>
      </dgm:t>
    </dgm:pt>
    <dgm:pt modelId="{AC117997-5524-437F-9EF3-F25D90C9BEDF}" type="pres">
      <dgm:prSet presAssocID="{141B55AB-E9AF-49E9-A70B-C2F3A7A3D0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24B9001-3549-4933-AB3A-2EF61AFE6C68}" srcId="{78A6F924-EC43-471E-963F-D5618AB85AC9}" destId="{141B55AB-E9AF-49E9-A70B-C2F3A7A3D061}" srcOrd="3" destOrd="0" parTransId="{197D7DB6-4454-4631-A5B5-4C1369456AD4}" sibTransId="{6EE05169-7CF0-42B6-8E8B-83D186ED7703}"/>
    <dgm:cxn modelId="{7F749D39-C898-4327-82ED-4F8550B51E31}" type="presOf" srcId="{DF744DB9-28E0-4D27-9464-CEECABCA8033}" destId="{09065587-B897-4FA0-B371-0073927F2555}" srcOrd="0" destOrd="0" presId="urn:microsoft.com/office/officeart/2005/8/layout/process1"/>
    <dgm:cxn modelId="{85E0F18F-C8D4-4E02-8074-E839D0F75640}" srcId="{78A6F924-EC43-471E-963F-D5618AB85AC9}" destId="{5D0A5DDF-7D9B-47B3-9D13-19A2CDDC7FC1}" srcOrd="0" destOrd="0" parTransId="{DA1579A0-57E5-4013-B59F-BCADD312850E}" sibTransId="{8D3B8AA9-DA6F-4126-A3B3-00E0CACDC41A}"/>
    <dgm:cxn modelId="{56550418-400F-4C77-9A9D-709C3816544A}" type="presOf" srcId="{7A0DAE4C-FBF2-4E56-826C-1EAA1CA8B1A7}" destId="{72E3143B-1482-4D1D-A909-30F271F7D9BA}" srcOrd="0" destOrd="0" presId="urn:microsoft.com/office/officeart/2005/8/layout/process1"/>
    <dgm:cxn modelId="{740B77BD-4AD5-4898-A9FE-1D6609900AA7}" type="presOf" srcId="{075AA11B-AD97-4D7A-8E2B-EB3CEC1653E4}" destId="{A3193A7A-405B-4539-8856-E4D82CA8E8F6}" srcOrd="1" destOrd="0" presId="urn:microsoft.com/office/officeart/2005/8/layout/process1"/>
    <dgm:cxn modelId="{DB5B0047-8416-41B8-A206-E6CBE84098A1}" type="presOf" srcId="{141B55AB-E9AF-49E9-A70B-C2F3A7A3D061}" destId="{AC117997-5524-437F-9EF3-F25D90C9BEDF}" srcOrd="0" destOrd="0" presId="urn:microsoft.com/office/officeart/2005/8/layout/process1"/>
    <dgm:cxn modelId="{791D3041-E061-460D-B259-079C133DC7F0}" type="presOf" srcId="{5D0A5DDF-7D9B-47B3-9D13-19A2CDDC7FC1}" destId="{B235289A-05D1-4927-A00A-AC7939448CA3}" srcOrd="0" destOrd="0" presId="urn:microsoft.com/office/officeart/2005/8/layout/process1"/>
    <dgm:cxn modelId="{831AC748-DB0E-4915-91A9-9DEA592A9A3A}" type="presOf" srcId="{075AA11B-AD97-4D7A-8E2B-EB3CEC1653E4}" destId="{76B09604-03D5-4632-B75F-EB34F187F4FC}" srcOrd="0" destOrd="0" presId="urn:microsoft.com/office/officeart/2005/8/layout/process1"/>
    <dgm:cxn modelId="{A0BD8683-E1ED-4786-A65A-D490A9ABD406}" type="presOf" srcId="{81A09AE0-B4F7-4A58-82CC-95C584B580B4}" destId="{C61556D1-FC01-44A5-A393-B1DB4A43BCE9}" srcOrd="0" destOrd="0" presId="urn:microsoft.com/office/officeart/2005/8/layout/process1"/>
    <dgm:cxn modelId="{8B6B670F-5389-4FA9-9221-B5B16F3DBE60}" type="presOf" srcId="{7A0DAE4C-FBF2-4E56-826C-1EAA1CA8B1A7}" destId="{BFAE9D7A-60C3-46A6-8F2E-792E38E64405}" srcOrd="1" destOrd="0" presId="urn:microsoft.com/office/officeart/2005/8/layout/process1"/>
    <dgm:cxn modelId="{B820F032-D0B1-4AB2-AAEB-DF3AC4CF57BD}" type="presOf" srcId="{78A6F924-EC43-471E-963F-D5618AB85AC9}" destId="{4887404D-247B-4F8D-8378-77F7888E0485}" srcOrd="0" destOrd="0" presId="urn:microsoft.com/office/officeart/2005/8/layout/process1"/>
    <dgm:cxn modelId="{974BEFAC-9445-4FBA-AD00-483C8418A9D1}" srcId="{78A6F924-EC43-471E-963F-D5618AB85AC9}" destId="{DF744DB9-28E0-4D27-9464-CEECABCA8033}" srcOrd="2" destOrd="0" parTransId="{688FA716-8EA7-4051-83A0-C4E938D2FA10}" sibTransId="{7A0DAE4C-FBF2-4E56-826C-1EAA1CA8B1A7}"/>
    <dgm:cxn modelId="{3576D065-416B-4EE0-8283-03BE7BA8A81B}" srcId="{78A6F924-EC43-471E-963F-D5618AB85AC9}" destId="{81A09AE0-B4F7-4A58-82CC-95C584B580B4}" srcOrd="1" destOrd="0" parTransId="{02C96279-0607-41AF-B645-D742BF3825AA}" sibTransId="{075AA11B-AD97-4D7A-8E2B-EB3CEC1653E4}"/>
    <dgm:cxn modelId="{B70AC42D-1254-450C-A81F-2B34C51CBCF8}" type="presOf" srcId="{8D3B8AA9-DA6F-4126-A3B3-00E0CACDC41A}" destId="{391DFEF2-8CA1-4677-9AC0-A6E27916C291}" srcOrd="1" destOrd="0" presId="urn:microsoft.com/office/officeart/2005/8/layout/process1"/>
    <dgm:cxn modelId="{874E31D9-668B-44C4-B08B-6A5DF4635FAF}" type="presOf" srcId="{8D3B8AA9-DA6F-4126-A3B3-00E0CACDC41A}" destId="{3B5DCB23-2D5D-4E6D-A1C7-985F78149923}" srcOrd="0" destOrd="0" presId="urn:microsoft.com/office/officeart/2005/8/layout/process1"/>
    <dgm:cxn modelId="{8020DBE7-87A8-45B1-98F0-EA203C7A7766}" type="presParOf" srcId="{4887404D-247B-4F8D-8378-77F7888E0485}" destId="{B235289A-05D1-4927-A00A-AC7939448CA3}" srcOrd="0" destOrd="0" presId="urn:microsoft.com/office/officeart/2005/8/layout/process1"/>
    <dgm:cxn modelId="{B68DAFCD-DAB8-4BB4-925F-9F36B7482DC0}" type="presParOf" srcId="{4887404D-247B-4F8D-8378-77F7888E0485}" destId="{3B5DCB23-2D5D-4E6D-A1C7-985F78149923}" srcOrd="1" destOrd="0" presId="urn:microsoft.com/office/officeart/2005/8/layout/process1"/>
    <dgm:cxn modelId="{610F7979-8A97-4641-B93B-47C24CB61464}" type="presParOf" srcId="{3B5DCB23-2D5D-4E6D-A1C7-985F78149923}" destId="{391DFEF2-8CA1-4677-9AC0-A6E27916C291}" srcOrd="0" destOrd="0" presId="urn:microsoft.com/office/officeart/2005/8/layout/process1"/>
    <dgm:cxn modelId="{C79C899B-E922-450A-AFDB-91ABF5A11F0A}" type="presParOf" srcId="{4887404D-247B-4F8D-8378-77F7888E0485}" destId="{C61556D1-FC01-44A5-A393-B1DB4A43BCE9}" srcOrd="2" destOrd="0" presId="urn:microsoft.com/office/officeart/2005/8/layout/process1"/>
    <dgm:cxn modelId="{AB7606F2-5A5D-4E48-949B-688B70E07549}" type="presParOf" srcId="{4887404D-247B-4F8D-8378-77F7888E0485}" destId="{76B09604-03D5-4632-B75F-EB34F187F4FC}" srcOrd="3" destOrd="0" presId="urn:microsoft.com/office/officeart/2005/8/layout/process1"/>
    <dgm:cxn modelId="{B18506DF-6C21-493B-9B7B-BC94497BB3C5}" type="presParOf" srcId="{76B09604-03D5-4632-B75F-EB34F187F4FC}" destId="{A3193A7A-405B-4539-8856-E4D82CA8E8F6}" srcOrd="0" destOrd="0" presId="urn:microsoft.com/office/officeart/2005/8/layout/process1"/>
    <dgm:cxn modelId="{0A08582B-A1AF-4846-90D7-4C5942B42476}" type="presParOf" srcId="{4887404D-247B-4F8D-8378-77F7888E0485}" destId="{09065587-B897-4FA0-B371-0073927F2555}" srcOrd="4" destOrd="0" presId="urn:microsoft.com/office/officeart/2005/8/layout/process1"/>
    <dgm:cxn modelId="{A4CBEB7D-0116-47C6-8E24-129966B48F58}" type="presParOf" srcId="{4887404D-247B-4F8D-8378-77F7888E0485}" destId="{72E3143B-1482-4D1D-A909-30F271F7D9BA}" srcOrd="5" destOrd="0" presId="urn:microsoft.com/office/officeart/2005/8/layout/process1"/>
    <dgm:cxn modelId="{2A453F81-41B1-4146-A021-D64A54EDE1D1}" type="presParOf" srcId="{72E3143B-1482-4D1D-A909-30F271F7D9BA}" destId="{BFAE9D7A-60C3-46A6-8F2E-792E38E64405}" srcOrd="0" destOrd="0" presId="urn:microsoft.com/office/officeart/2005/8/layout/process1"/>
    <dgm:cxn modelId="{3CC5104A-E889-4B1E-9145-F059DEB7A224}" type="presParOf" srcId="{4887404D-247B-4F8D-8378-77F7888E0485}" destId="{AC117997-5524-437F-9EF3-F25D90C9BED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C9F82-C7C3-49A6-B4C3-7320CF1EE579}">
      <dsp:nvSpPr>
        <dsp:cNvPr id="0" name=""/>
        <dsp:cNvSpPr/>
      </dsp:nvSpPr>
      <dsp:spPr>
        <a:xfrm>
          <a:off x="2965938" y="0"/>
          <a:ext cx="2965938" cy="1910861"/>
        </a:xfrm>
        <a:prstGeom prst="trapezoid">
          <a:avLst>
            <a:gd name="adj" fmla="val 7760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/>
            <a:t>Håndtere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/>
            <a:t>mobbing og andre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/>
            <a:t> krenkelser</a:t>
          </a:r>
        </a:p>
      </dsp:txBody>
      <dsp:txXfrm>
        <a:off x="2965938" y="0"/>
        <a:ext cx="2965938" cy="1910861"/>
      </dsp:txXfrm>
    </dsp:sp>
    <dsp:sp modelId="{0069A67D-99AD-465B-B162-733ECA17BF38}">
      <dsp:nvSpPr>
        <dsp:cNvPr id="0" name=""/>
        <dsp:cNvSpPr/>
      </dsp:nvSpPr>
      <dsp:spPr>
        <a:xfrm>
          <a:off x="1482909" y="1868440"/>
          <a:ext cx="5931876" cy="1910861"/>
        </a:xfrm>
        <a:prstGeom prst="trapezoid">
          <a:avLst>
            <a:gd name="adj" fmla="val 7760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/>
            <a:t>Forebygge mobbing og andre krenkelser</a:t>
          </a:r>
        </a:p>
      </dsp:txBody>
      <dsp:txXfrm>
        <a:off x="2520988" y="1868440"/>
        <a:ext cx="3855719" cy="1910861"/>
      </dsp:txXfrm>
    </dsp:sp>
    <dsp:sp modelId="{75D14FC0-2B05-4F62-A977-956D27C9626C}">
      <dsp:nvSpPr>
        <dsp:cNvPr id="0" name=""/>
        <dsp:cNvSpPr/>
      </dsp:nvSpPr>
      <dsp:spPr>
        <a:xfrm>
          <a:off x="0" y="3821722"/>
          <a:ext cx="8897815" cy="1910861"/>
        </a:xfrm>
        <a:prstGeom prst="trapezoid">
          <a:avLst>
            <a:gd name="adj" fmla="val 77607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/>
            <a:t>Fremme trygge og gode barnehage- og skolemiljø </a:t>
          </a:r>
        </a:p>
      </dsp:txBody>
      <dsp:txXfrm>
        <a:off x="1557117" y="3821722"/>
        <a:ext cx="5783579" cy="1910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5289A-05D1-4927-A00A-AC7939448CA3}">
      <dsp:nvSpPr>
        <dsp:cNvPr id="0" name=""/>
        <dsp:cNvSpPr/>
      </dsp:nvSpPr>
      <dsp:spPr>
        <a:xfrm>
          <a:off x="3616" y="1788614"/>
          <a:ext cx="1581224" cy="948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/>
            <a:t>Mistanke</a:t>
          </a:r>
        </a:p>
      </dsp:txBody>
      <dsp:txXfrm>
        <a:off x="31403" y="1816401"/>
        <a:ext cx="1525650" cy="893160"/>
      </dsp:txXfrm>
    </dsp:sp>
    <dsp:sp modelId="{3B5DCB23-2D5D-4E6D-A1C7-985F78149923}">
      <dsp:nvSpPr>
        <dsp:cNvPr id="0" name=""/>
        <dsp:cNvSpPr/>
      </dsp:nvSpPr>
      <dsp:spPr>
        <a:xfrm>
          <a:off x="1742963" y="20669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500" kern="1200"/>
        </a:p>
      </dsp:txBody>
      <dsp:txXfrm>
        <a:off x="1742963" y="2145338"/>
        <a:ext cx="234653" cy="235285"/>
      </dsp:txXfrm>
    </dsp:sp>
    <dsp:sp modelId="{C61556D1-FC01-44A5-A393-B1DB4A43BCE9}">
      <dsp:nvSpPr>
        <dsp:cNvPr id="0" name=""/>
        <dsp:cNvSpPr/>
      </dsp:nvSpPr>
      <dsp:spPr>
        <a:xfrm>
          <a:off x="2217330" y="1788614"/>
          <a:ext cx="1581224" cy="9487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/>
            <a:t>Avdekking</a:t>
          </a:r>
        </a:p>
      </dsp:txBody>
      <dsp:txXfrm>
        <a:off x="2245117" y="1816401"/>
        <a:ext cx="1525650" cy="893160"/>
      </dsp:txXfrm>
    </dsp:sp>
    <dsp:sp modelId="{76B09604-03D5-4632-B75F-EB34F187F4FC}">
      <dsp:nvSpPr>
        <dsp:cNvPr id="0" name=""/>
        <dsp:cNvSpPr/>
      </dsp:nvSpPr>
      <dsp:spPr>
        <a:xfrm>
          <a:off x="3956677" y="20669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500" kern="1200"/>
        </a:p>
      </dsp:txBody>
      <dsp:txXfrm>
        <a:off x="3956677" y="2145338"/>
        <a:ext cx="234653" cy="235285"/>
      </dsp:txXfrm>
    </dsp:sp>
    <dsp:sp modelId="{09065587-B897-4FA0-B371-0073927F2555}">
      <dsp:nvSpPr>
        <dsp:cNvPr id="0" name=""/>
        <dsp:cNvSpPr/>
      </dsp:nvSpPr>
      <dsp:spPr>
        <a:xfrm>
          <a:off x="4431044" y="1788614"/>
          <a:ext cx="1581224" cy="9487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/>
            <a:t>Intervensjon</a:t>
          </a:r>
        </a:p>
      </dsp:txBody>
      <dsp:txXfrm>
        <a:off x="4458831" y="1816401"/>
        <a:ext cx="1525650" cy="893160"/>
      </dsp:txXfrm>
    </dsp:sp>
    <dsp:sp modelId="{72E3143B-1482-4D1D-A909-30F271F7D9BA}">
      <dsp:nvSpPr>
        <dsp:cNvPr id="0" name=""/>
        <dsp:cNvSpPr/>
      </dsp:nvSpPr>
      <dsp:spPr>
        <a:xfrm>
          <a:off x="6170391" y="20669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500" kern="1200"/>
        </a:p>
      </dsp:txBody>
      <dsp:txXfrm>
        <a:off x="6170391" y="2145338"/>
        <a:ext cx="234653" cy="235285"/>
      </dsp:txXfrm>
    </dsp:sp>
    <dsp:sp modelId="{AC117997-5524-437F-9EF3-F25D90C9BEDF}">
      <dsp:nvSpPr>
        <dsp:cNvPr id="0" name=""/>
        <dsp:cNvSpPr/>
      </dsp:nvSpPr>
      <dsp:spPr>
        <a:xfrm>
          <a:off x="6644759" y="1788614"/>
          <a:ext cx="1581224" cy="9487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/>
            <a:t>oppfølging</a:t>
          </a:r>
        </a:p>
      </dsp:txBody>
      <dsp:txXfrm>
        <a:off x="6672546" y="1816401"/>
        <a:ext cx="1525650" cy="89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BEAFB-C3E0-41AA-996F-AD7D3608B333}" type="datetimeFigureOut">
              <a:rPr lang="nb-NO" smtClean="0"/>
              <a:pPr/>
              <a:t>13.05.2019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67272-D97F-4C99-AB11-54FA62DE5BC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69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201D7-052B-D14E-A303-A5A9956279BA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61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2DCD-3DF0-46F5-8E7A-4B5A90FFC47A}" type="slidenum">
              <a:rPr lang="nb-NO" smtClean="0">
                <a:solidFill>
                  <a:prstClr val="black"/>
                </a:solidFill>
              </a:rPr>
              <a:pPr/>
              <a:t>24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9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2DCD-3DF0-46F5-8E7A-4B5A90FFC47A}" type="slidenum">
              <a:rPr lang="nb-NO" smtClean="0">
                <a:solidFill>
                  <a:prstClr val="black"/>
                </a:solidFill>
              </a:rPr>
              <a:pPr/>
              <a:t>25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94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11162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8940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27645" indent="-279864" algn="l" defTabSz="8940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19454" indent="-223891" algn="l" defTabSz="8940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67236" indent="-223891" algn="l" defTabSz="8940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15018" indent="-223891" algn="l" defTabSz="8940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62799" indent="-223891" defTabSz="894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10581" indent="-223891" defTabSz="894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58363" indent="-223891" defTabSz="894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06144" indent="-223891" defTabSz="894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24B550-A8CD-4BCB-917F-992AD959FC72}" type="slidenum">
              <a:rPr lang="nb-NO" altLang="nb-NO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3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11469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27645" indent="-279864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19454" indent="-223891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567236" indent="-223891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15018" indent="-223891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462799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10581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358363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06144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C177734-0D27-4310-8B55-53F5B6D1CC73}" type="slidenum">
              <a:rPr lang="nb-NO" altLang="nb-NO" sz="1200"/>
              <a:pPr/>
              <a:t>43</a:t>
            </a:fld>
            <a:endParaRPr lang="nb-NO" altLang="nb-NO" sz="1200" dirty="0"/>
          </a:p>
        </p:txBody>
      </p:sp>
    </p:spTree>
    <p:extLst>
      <p:ext uri="{BB962C8B-B14F-4D97-AF65-F5344CB8AC3E}">
        <p14:creationId xmlns:p14="http://schemas.microsoft.com/office/powerpoint/2010/main" val="2650032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 dirty="0">
                <a:latin typeface="Times New Roman" panose="02020603050405020304" pitchFamily="18" charset="0"/>
              </a:rPr>
              <a:t>Verktøyet kan lastes ned fra linken</a:t>
            </a:r>
          </a:p>
          <a:p>
            <a:endParaRPr lang="nb-NO" altLang="nb-NO" dirty="0">
              <a:latin typeface="Times New Roman" panose="02020603050405020304" pitchFamily="18" charset="0"/>
            </a:endParaRPr>
          </a:p>
        </p:txBody>
      </p:sp>
      <p:sp>
        <p:nvSpPr>
          <p:cNvPr id="11571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27645" indent="-279864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19454" indent="-223891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567236" indent="-223891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15018" indent="-223891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462799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10581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358363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06144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7934613-8963-48DE-A44D-3A1BCB03B71E}" type="slidenum">
              <a:rPr lang="nb-NO" altLang="nb-NO" sz="1200"/>
              <a:pPr/>
              <a:t>44</a:t>
            </a:fld>
            <a:endParaRPr lang="nb-NO" altLang="nb-NO" sz="1200" dirty="0"/>
          </a:p>
        </p:txBody>
      </p:sp>
    </p:spTree>
    <p:extLst>
      <p:ext uri="{BB962C8B-B14F-4D97-AF65-F5344CB8AC3E}">
        <p14:creationId xmlns:p14="http://schemas.microsoft.com/office/powerpoint/2010/main" val="1602198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11366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27645" indent="-279864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19454" indent="-223891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567236" indent="-223891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15018" indent="-223891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462799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10581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358363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06144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BCB7604-A1C7-49F9-BB7A-160A6ADE472B}" type="slidenum">
              <a:rPr lang="nb-NO" altLang="nb-NO" sz="1200">
                <a:solidFill>
                  <a:prstClr val="black"/>
                </a:solidFill>
              </a:rPr>
              <a:pPr/>
              <a:t>45</a:t>
            </a:fld>
            <a:endParaRPr lang="nb-NO" altLang="nb-NO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08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12390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27645" indent="-279864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19454" indent="-223891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567236" indent="-223891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15018" indent="-223891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462799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10581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358363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06144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EE7AAC3-18B3-4DB3-80AF-C3DEF2A4673F}" type="slidenum">
              <a:rPr lang="nb-NO" altLang="nb-NO" sz="1200">
                <a:solidFill>
                  <a:prstClr val="black"/>
                </a:solidFill>
              </a:rPr>
              <a:pPr/>
              <a:t>48</a:t>
            </a:fld>
            <a:endParaRPr lang="nb-NO" altLang="nb-NO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30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2DCD-3DF0-46F5-8E7A-4B5A90FFC47A}" type="slidenum">
              <a:rPr lang="nb-NO" smtClean="0">
                <a:solidFill>
                  <a:prstClr val="black"/>
                </a:solidFill>
              </a:rPr>
              <a:pPr/>
              <a:t>49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3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2DCD-3DF0-46F5-8E7A-4B5A90FFC47A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24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7F12C-A46E-4835-9CCD-45F211D47D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7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foregår i en mobbesituasjon? </a:t>
            </a:r>
          </a:p>
          <a:p>
            <a:r>
              <a:rPr lang="nb-NO" dirty="0"/>
              <a:t>De som plager –det er oftest flere- opplever et slags fellesskap i en felles fiende. </a:t>
            </a:r>
          </a:p>
          <a:p>
            <a:r>
              <a:rPr lang="nb-NO" dirty="0"/>
              <a:t>Dynamikken mellom plagerne er viktig. Dynamikken mellom plagerne og tilskuerne er også viktig. </a:t>
            </a:r>
          </a:p>
          <a:p>
            <a:endParaRPr lang="nb-NO" dirty="0"/>
          </a:p>
          <a:p>
            <a:r>
              <a:rPr lang="nb-NO" dirty="0"/>
              <a:t>Ofte tror plagerne at tilskuerne er mer positive enn de i realiteten er. Og viktigere: den enkelte tilskuer tror at de andre tilskuerne er mye mer positive</a:t>
            </a:r>
            <a:r>
              <a:rPr lang="nb-NO" baseline="0" dirty="0"/>
              <a:t> enn man selv er. (fiktiv norm)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2DCD-3DF0-46F5-8E7A-4B5A90FFC47A}" type="slidenum">
              <a:rPr lang="nb-NO" smtClean="0">
                <a:solidFill>
                  <a:prstClr val="black"/>
                </a:solidFill>
              </a:rPr>
              <a:pPr/>
              <a:t>14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8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Erling Rolands definisjon som er mye brukt. Det sentrale er det ujevne styrkeforholdet og at det gjentas som et mønster.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Å avdekke og å stanse mobbing handler selvsagt om å ha fokus på enkeltelever. Men det er helt</a:t>
            </a:r>
            <a:r>
              <a:rPr lang="nb-NO" baseline="0" dirty="0"/>
              <a:t> avgjørende å huske på at vi må tvinge oss selv til å komme på offensiven og arbeide forebyggende slik at mobbing ikke oppstår! </a:t>
            </a:r>
          </a:p>
          <a:p>
            <a:r>
              <a:rPr lang="nb-NO" baseline="0" dirty="0"/>
              <a:t>DA MÅ VI JOBBE MED KONTEKSTEN, ALT DET SOM OMGIR ELEVENE OGSÅ!</a:t>
            </a:r>
          </a:p>
          <a:p>
            <a:endParaRPr lang="nb-NO" baseline="0" dirty="0"/>
          </a:p>
          <a:p>
            <a:r>
              <a:rPr lang="nb-NO" baseline="0" dirty="0"/>
              <a:t>Er det lærernes skyld dette da? Spørsmålet om skyld er ikke særlig relevant og konstruktivt i denne sammenhengen.</a:t>
            </a:r>
          </a:p>
          <a:p>
            <a:endParaRPr lang="nb-NO" baseline="0" dirty="0"/>
          </a:p>
          <a:p>
            <a:r>
              <a:rPr lang="nb-NO" baseline="0" dirty="0"/>
              <a:t>ANSVAR er et bedre begrep. Lærerne har ansvar som voksne og profesjonelle. Ledelsen har ansvar for styring, kontroll og tilrettelegging.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2DCD-3DF0-46F5-8E7A-4B5A90FFC47A}" type="slidenum">
              <a:rPr lang="nb-NO" smtClean="0">
                <a:solidFill>
                  <a:prstClr val="black"/>
                </a:solidFill>
              </a:rPr>
              <a:pPr/>
              <a:t>15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20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>
                <a:latin typeface="Times New Roman" pitchFamily="18" charset="0"/>
              </a:rPr>
              <a:t>Digital mobbing og tradisjonell mobbing kan ha ulike konsekvenser: Mens tradisjonell mobbing ser ut til å henge sterkest sammen med </a:t>
            </a:r>
            <a:r>
              <a:rPr lang="nb-NO" altLang="nb-NO" b="1">
                <a:latin typeface="Times New Roman" pitchFamily="18" charset="0"/>
              </a:rPr>
              <a:t>depressive symptomer, </a:t>
            </a:r>
            <a:r>
              <a:rPr lang="nb-NO" altLang="nb-NO">
                <a:latin typeface="Times New Roman" pitchFamily="18" charset="0"/>
              </a:rPr>
              <a:t>ser digital mobbing ut til å henge sterkest sammen med </a:t>
            </a:r>
            <a:r>
              <a:rPr lang="nb-NO" altLang="nb-NO" b="1">
                <a:latin typeface="Times New Roman" pitchFamily="18" charset="0"/>
              </a:rPr>
              <a:t>angst</a:t>
            </a:r>
            <a:r>
              <a:rPr lang="nb-NO" altLang="nb-NO">
                <a:latin typeface="Times New Roman" pitchFamily="18" charset="0"/>
              </a:rPr>
              <a:t> </a:t>
            </a:r>
            <a:r>
              <a:rPr lang="nb-NO" altLang="nb-NO" sz="1100">
                <a:latin typeface="Times New Roman" pitchFamily="18" charset="0"/>
              </a:rPr>
              <a:t>(Sjursø, Fandrem, Roland, under arbeid)</a:t>
            </a:r>
          </a:p>
          <a:p>
            <a:pPr eaLnBrk="1" hangingPunct="1"/>
            <a:endParaRPr lang="nb-NO" altLang="nb-NO">
              <a:latin typeface="Times New Roman" pitchFamily="18" charset="0"/>
            </a:endParaRPr>
          </a:p>
          <a:p>
            <a:endParaRPr lang="nb-NO" altLang="nb-NO">
              <a:latin typeface="Times New Roman" pitchFamily="18" charset="0"/>
            </a:endParaRPr>
          </a:p>
        </p:txBody>
      </p:sp>
      <p:sp>
        <p:nvSpPr>
          <p:cNvPr id="10445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27645" indent="-279864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19454" indent="-223891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567236" indent="-223891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15018" indent="-223891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462799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10581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358363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06144" indent="-22389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14C0EEF7-7411-45BE-BA3F-E77417BBB085}" type="slidenum">
              <a:rPr lang="nb-NO" altLang="nb-NO" sz="1200">
                <a:solidFill>
                  <a:prstClr val="black"/>
                </a:solidFill>
              </a:rPr>
              <a:pPr/>
              <a:t>18</a:t>
            </a:fld>
            <a:endParaRPr lang="nb-NO" altLang="nb-NO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3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30723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361546-D1FC-47F7-9758-9EFB7E1A5061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Krenkelser </a:t>
            </a:r>
          </a:p>
          <a:p>
            <a:r>
              <a:rPr lang="nb-NO" dirty="0"/>
              <a:t>er et begrep som blir tatt mer i bruk etter hvert nå. Mer generelt enn generelt enn tradisjonelle mobbedefinisjoner.</a:t>
            </a:r>
            <a:r>
              <a:rPr lang="nb-NO" i="1" dirty="0"/>
              <a:t> </a:t>
            </a:r>
          </a:p>
          <a:p>
            <a:pPr defTabSz="895563">
              <a:defRPr/>
            </a:pPr>
            <a:r>
              <a:rPr lang="nb-NO" i="1" dirty="0"/>
              <a:t>Udir.no/bedre læringsmiljø/elevrelasjoner/mobbing og krenkelser  </a:t>
            </a:r>
            <a:r>
              <a:rPr lang="nb-NO" dirty="0"/>
              <a:t>Interessant artikkel som ser på fler innfallsvinkler til tema Mobbing</a:t>
            </a:r>
          </a:p>
          <a:p>
            <a:pPr defTabSz="895563">
              <a:defRPr/>
            </a:pPr>
            <a:endParaRPr lang="nb-NO" dirty="0"/>
          </a:p>
          <a:p>
            <a:pPr defTabSz="895563">
              <a:defRPr/>
            </a:pPr>
            <a:endParaRPr lang="nb-NO" dirty="0"/>
          </a:p>
          <a:p>
            <a:pPr defTabSz="895563">
              <a:defRPr/>
            </a:pPr>
            <a:r>
              <a:rPr lang="nb-NO" i="0" dirty="0"/>
              <a:t>BRY</a:t>
            </a:r>
            <a:r>
              <a:rPr lang="nb-NO" i="0" baseline="0" dirty="0"/>
              <a:t> SEG!</a:t>
            </a:r>
          </a:p>
          <a:p>
            <a:pPr defTabSz="895563">
              <a:defRPr/>
            </a:pPr>
            <a:endParaRPr lang="nb-NO" i="0" baseline="0" dirty="0"/>
          </a:p>
          <a:p>
            <a:pPr defTabSz="895563">
              <a:defRPr/>
            </a:pPr>
            <a:r>
              <a:rPr lang="nb-NO" i="0" baseline="0" dirty="0"/>
              <a:t>Å SE: og å bli sett.</a:t>
            </a:r>
            <a:endParaRPr lang="nb-NO" i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2DCD-3DF0-46F5-8E7A-4B5A90FFC47A}" type="slidenum">
              <a:rPr lang="nb-NO" smtClean="0">
                <a:solidFill>
                  <a:prstClr val="black"/>
                </a:solidFill>
              </a:rPr>
              <a:pPr/>
              <a:t>21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11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2DCD-3DF0-46F5-8E7A-4B5A90FFC47A}" type="slidenum">
              <a:rPr lang="nb-NO" smtClean="0">
                <a:solidFill>
                  <a:prstClr val="black"/>
                </a:solidFill>
              </a:rPr>
              <a:pPr/>
              <a:t>23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5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9DAF-B93A-42F0-BB7F-45EF97C35036}" type="datetimeFigureOut">
              <a:rPr lang="nb-NO" smtClean="0"/>
              <a:pPr/>
              <a:t>13.05.2019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FBF1-A104-41C9-B452-F779700E75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9DAF-B93A-42F0-BB7F-45EF97C35036}" type="datetimeFigureOut">
              <a:rPr lang="nb-NO" smtClean="0"/>
              <a:pPr/>
              <a:t>13.05.2019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FBF1-A104-41C9-B452-F779700E75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9DAF-B93A-42F0-BB7F-45EF97C35036}" type="datetimeFigureOut">
              <a:rPr lang="nb-NO" smtClean="0"/>
              <a:pPr/>
              <a:t>13.05.2019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FBF1-A104-41C9-B452-F779700E75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99" y="1"/>
            <a:ext cx="6712789" cy="334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2" y="2657570"/>
            <a:ext cx="6993737" cy="96231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800">
                <a:solidFill>
                  <a:srgbClr val="8F0D69"/>
                </a:solidFill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1" y="3694881"/>
            <a:ext cx="6993737" cy="415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SKRIV INN DITT NAVN 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7280" y="5900596"/>
            <a:ext cx="2115114" cy="472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" charset="0"/>
              </a:rPr>
              <a:t>Læringsmiljøsenteret.no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7280" y="4424633"/>
            <a:ext cx="1883364" cy="2238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3CE512-D0B5-FE42-8052-E88FF146DEEB}" type="datetime1">
              <a:rPr lang="nb-NO" sz="800" smtClean="0">
                <a:solidFill>
                  <a:prstClr val="black">
                    <a:lumMod val="85000"/>
                    <a:lumOff val="15000"/>
                  </a:prstClr>
                </a:solidFill>
                <a:cs typeface="Trebuchet M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13.05.2019</a:t>
            </a:fld>
            <a:endParaRPr lang="nb-NO" sz="800" dirty="0">
              <a:solidFill>
                <a:prstClr val="black">
                  <a:lumMod val="85000"/>
                  <a:lumOff val="15000"/>
                </a:prstClr>
              </a:solidFill>
              <a:cs typeface="Trebuchet M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80002" y="3619973"/>
            <a:ext cx="6993737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097282" y="4130855"/>
            <a:ext cx="6993737" cy="1936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latin typeface="Trebuchet MS"/>
                <a:cs typeface="Trebuchet MS"/>
              </a:defRPr>
            </a:lvl1pPr>
            <a:lvl2pPr marL="355600" indent="0">
              <a:buFontTx/>
              <a:buNone/>
              <a:defRPr sz="1000">
                <a:latin typeface="Soho Gothic Std"/>
                <a:cs typeface="Soho Gothic Std"/>
              </a:defRPr>
            </a:lvl2pPr>
            <a:lvl3pPr marL="722312" indent="0">
              <a:buFontTx/>
              <a:buNone/>
              <a:defRPr sz="1000">
                <a:latin typeface="Soho Gothic Std"/>
                <a:cs typeface="Soho Gothic Std"/>
              </a:defRPr>
            </a:lvl3pPr>
            <a:lvl4pPr marL="1169987" indent="0">
              <a:buFontTx/>
              <a:buNone/>
              <a:defRPr sz="1000">
                <a:latin typeface="Soho Gothic Std"/>
                <a:cs typeface="Soho Gothic Std"/>
              </a:defRPr>
            </a:lvl4pPr>
            <a:lvl5pPr marL="1525588" indent="0">
              <a:buFontTx/>
              <a:buNone/>
              <a:defRPr sz="1000">
                <a:latin typeface="Soho Gothic Std"/>
                <a:cs typeface="Soho Gothic Std"/>
              </a:defRPr>
            </a:lvl5pPr>
          </a:lstStyle>
          <a:p>
            <a:pPr lvl="0"/>
            <a:r>
              <a:rPr lang="nb-NO" dirty="0"/>
              <a:t>Skriv inn stilling</a:t>
            </a:r>
          </a:p>
        </p:txBody>
      </p:sp>
    </p:spTree>
    <p:extLst>
      <p:ext uri="{BB962C8B-B14F-4D97-AF65-F5344CB8AC3E}">
        <p14:creationId xmlns:p14="http://schemas.microsoft.com/office/powerpoint/2010/main" val="259319456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0002"/>
            <a:ext cx="1218455" cy="4351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1" y="195477"/>
            <a:ext cx="7508108" cy="1120668"/>
          </a:xfrm>
        </p:spPr>
        <p:txBody>
          <a:bodyPr/>
          <a:lstStyle>
            <a:lvl1pPr algn="l">
              <a:defRPr sz="2800" baseline="0"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7281" y="1712745"/>
            <a:ext cx="7508108" cy="4389120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80001" y="1322275"/>
            <a:ext cx="7508108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8002" y="6480003"/>
            <a:ext cx="3866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30AF328-B51C-4FF1-B9B1-597C01516ED8}" type="slidenum">
              <a:rPr lang="nb-NO" sz="800" smtClean="0">
                <a:solidFill>
                  <a:srgbClr val="194377"/>
                </a:solidFill>
                <a:latin typeface="Times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sz="800" dirty="0">
              <a:solidFill>
                <a:srgbClr val="194377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46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0001" y="3835221"/>
            <a:ext cx="6984001" cy="76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solidFill>
                  <a:schemeClr val="bg2">
                    <a:lumMod val="2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SKRIV INN UNDERTITTEL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80000" y="3700896"/>
            <a:ext cx="6984000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80001" y="2576970"/>
            <a:ext cx="6984000" cy="1120668"/>
          </a:xfrm>
        </p:spPr>
        <p:txBody>
          <a:bodyPr/>
          <a:lstStyle>
            <a:lvl1pPr algn="l">
              <a:defRPr sz="2800" b="1" baseline="0">
                <a:solidFill>
                  <a:srgbClr val="8F0D69"/>
                </a:solidFill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99" y="1"/>
            <a:ext cx="6712789" cy="33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7747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1" y="193442"/>
            <a:ext cx="7490828" cy="11206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29200" y="1712745"/>
            <a:ext cx="3474720" cy="438912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 sz="1400"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 sz="1400"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 sz="1400"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097280" y="1712744"/>
            <a:ext cx="3474720" cy="438912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80001" y="1312544"/>
            <a:ext cx="7508108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8002" y="6480003"/>
            <a:ext cx="3866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30AF328-B51C-4FF1-B9B1-597C01516ED8}" type="slidenum">
              <a:rPr lang="nb-NO" sz="800" smtClean="0">
                <a:solidFill>
                  <a:srgbClr val="194377"/>
                </a:solidFill>
                <a:latin typeface="Times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sz="800" dirty="0">
              <a:solidFill>
                <a:srgbClr val="194377"/>
              </a:solidFill>
              <a:latin typeface="Times" charset="0"/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0002"/>
            <a:ext cx="1218455" cy="43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0072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kolonner,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93442"/>
            <a:ext cx="7498080" cy="11206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672544"/>
            <a:ext cx="3474720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20640" y="1672544"/>
            <a:ext cx="3474720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097280" y="2463732"/>
            <a:ext cx="3474720" cy="3657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5120640" y="2463735"/>
            <a:ext cx="3474720" cy="3657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080001" y="1312544"/>
            <a:ext cx="7508108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002" y="6480003"/>
            <a:ext cx="3866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30AF328-B51C-4FF1-B9B1-597C01516ED8}" type="slidenum">
              <a:rPr lang="nb-NO" sz="800" smtClean="0">
                <a:solidFill>
                  <a:srgbClr val="194377"/>
                </a:solidFill>
                <a:latin typeface="Times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sz="800" dirty="0">
              <a:solidFill>
                <a:srgbClr val="194377"/>
              </a:solidFill>
              <a:latin typeface="Times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0002"/>
            <a:ext cx="1218455" cy="43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6069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kolonner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60000">
            <a:off x="4897495" y="1879996"/>
            <a:ext cx="3809954" cy="31774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1" y="193442"/>
            <a:ext cx="7490828" cy="11206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097280" y="1712744"/>
            <a:ext cx="3474720" cy="438912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80001" y="1312544"/>
            <a:ext cx="7508108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1440467">
            <a:off x="4933227" y="1915132"/>
            <a:ext cx="3736741" cy="307079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 rot="21600000">
            <a:off x="5044297" y="5366737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bildetekst</a:t>
            </a:r>
            <a:r>
              <a:rPr lang="en-US" dirty="0"/>
              <a:t> 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002" y="6480003"/>
            <a:ext cx="3866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30AF328-B51C-4FF1-B9B1-597C01516ED8}" type="slidenum">
              <a:rPr lang="nb-NO" sz="800" smtClean="0">
                <a:solidFill>
                  <a:srgbClr val="194377"/>
                </a:solidFill>
                <a:latin typeface="Times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sz="800" dirty="0">
              <a:solidFill>
                <a:srgbClr val="194377"/>
              </a:solidFill>
              <a:latin typeface="Times" charset="0"/>
            </a:endParaRP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0002"/>
            <a:ext cx="1218455" cy="43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942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0001" y="1688126"/>
            <a:ext cx="6333674" cy="3995921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80001" y="5927798"/>
            <a:ext cx="6333674" cy="3106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bildetekst</a:t>
            </a:r>
            <a:r>
              <a:rPr lang="en-US" dirty="0"/>
              <a:t> her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80001" y="195477"/>
            <a:ext cx="7508108" cy="11206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80001" y="1312544"/>
            <a:ext cx="7508108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002" y="6480003"/>
            <a:ext cx="3866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30AF328-B51C-4FF1-B9B1-597C01516ED8}" type="slidenum">
              <a:rPr lang="nb-NO" sz="800" smtClean="0">
                <a:solidFill>
                  <a:srgbClr val="194377"/>
                </a:solidFill>
                <a:latin typeface="Times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sz="800" dirty="0">
              <a:solidFill>
                <a:srgbClr val="194377"/>
              </a:solidFill>
              <a:latin typeface="Times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0002"/>
            <a:ext cx="1218455" cy="43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98884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1" y="193442"/>
            <a:ext cx="7490828" cy="1120668"/>
          </a:xfrm>
        </p:spPr>
        <p:txBody>
          <a:bodyPr/>
          <a:lstStyle/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80001" y="1312544"/>
            <a:ext cx="7508108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002" y="6480003"/>
            <a:ext cx="3866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30AF328-B51C-4FF1-B9B1-597C01516ED8}" type="slidenum">
              <a:rPr lang="nb-NO" sz="800" smtClean="0">
                <a:solidFill>
                  <a:srgbClr val="194377"/>
                </a:solidFill>
                <a:latin typeface="Times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sz="800" dirty="0">
              <a:solidFill>
                <a:srgbClr val="194377"/>
              </a:solidFill>
              <a:latin typeface="Times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0002"/>
            <a:ext cx="1218455" cy="43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1136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9DAF-B93A-42F0-BB7F-45EF97C35036}" type="datetimeFigureOut">
              <a:rPr lang="nb-NO" smtClean="0"/>
              <a:pPr/>
              <a:t>13.05.2019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FBF1-A104-41C9-B452-F779700E75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002" y="6480003"/>
            <a:ext cx="3866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30AF328-B51C-4FF1-B9B1-597C01516ED8}" type="slidenum">
              <a:rPr lang="nb-NO" sz="800" smtClean="0">
                <a:solidFill>
                  <a:srgbClr val="194377"/>
                </a:solidFill>
                <a:latin typeface="Times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sz="800" dirty="0">
              <a:solidFill>
                <a:srgbClr val="194377"/>
              </a:solidFill>
              <a:latin typeface="Times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0002"/>
            <a:ext cx="1218455" cy="43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5148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9DAF-B93A-42F0-BB7F-45EF97C35036}" type="datetimeFigureOut">
              <a:rPr lang="nb-NO" smtClean="0"/>
              <a:pPr/>
              <a:t>13.05.2019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FBF1-A104-41C9-B452-F779700E75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9DAF-B93A-42F0-BB7F-45EF97C35036}" type="datetimeFigureOut">
              <a:rPr lang="nb-NO" smtClean="0"/>
              <a:pPr/>
              <a:t>13.05.2019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FBF1-A104-41C9-B452-F779700E75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9DAF-B93A-42F0-BB7F-45EF97C35036}" type="datetimeFigureOut">
              <a:rPr lang="nb-NO" smtClean="0"/>
              <a:pPr/>
              <a:t>13.05.2019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FBF1-A104-41C9-B452-F779700E75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9DAF-B93A-42F0-BB7F-45EF97C35036}" type="datetimeFigureOut">
              <a:rPr lang="nb-NO" smtClean="0"/>
              <a:pPr/>
              <a:t>13.05.2019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FBF1-A104-41C9-B452-F779700E75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9DAF-B93A-42F0-BB7F-45EF97C35036}" type="datetimeFigureOut">
              <a:rPr lang="nb-NO" smtClean="0"/>
              <a:pPr/>
              <a:t>13.05.2019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FBF1-A104-41C9-B452-F779700E75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9DAF-B93A-42F0-BB7F-45EF97C35036}" type="datetimeFigureOut">
              <a:rPr lang="nb-NO" smtClean="0"/>
              <a:pPr/>
              <a:t>13.05.2019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FBF1-A104-41C9-B452-F779700E75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9DAF-B93A-42F0-BB7F-45EF97C35036}" type="datetimeFigureOut">
              <a:rPr lang="nb-NO" smtClean="0"/>
              <a:pPr/>
              <a:t>13.05.2019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FBF1-A104-41C9-B452-F779700E75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19DAF-B93A-42F0-BB7F-45EF97C35036}" type="datetimeFigureOut">
              <a:rPr lang="nb-NO" smtClean="0"/>
              <a:pPr/>
              <a:t>13.05.2019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7FBF1-A104-41C9-B452-F779700E7551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508589"/>
            <a:ext cx="6975066" cy="1120668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/>
          <a:p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93" y="5856452"/>
            <a:ext cx="1811643" cy="3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 baseline="0">
          <a:solidFill>
            <a:srgbClr val="000000"/>
          </a:solidFill>
          <a:effectLst/>
          <a:latin typeface="Trebuchet MS"/>
          <a:ea typeface="+mj-ea"/>
          <a:cs typeface="Trebuchet M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rgbClr val="8F0D69"/>
        </a:buClr>
        <a:buFont typeface="Wingdings" charset="2"/>
        <a:buChar char="§"/>
        <a:defRPr sz="2000" b="0" i="0" kern="1200">
          <a:solidFill>
            <a:schemeClr val="tx1">
              <a:lumMod val="85000"/>
              <a:lumOff val="15000"/>
            </a:schemeClr>
          </a:solidFill>
          <a:latin typeface="Trebuchet MS"/>
          <a:ea typeface="+mn-ea"/>
          <a:cs typeface="Trebuchet MS"/>
        </a:defRPr>
      </a:lvl1pPr>
      <a:lvl2pPr marL="539750" indent="-184150" algn="l" defTabSz="914400" rtl="0" eaLnBrk="1" latinLnBrk="0" hangingPunct="1">
        <a:spcBef>
          <a:spcPct val="20000"/>
        </a:spcBef>
        <a:buClr>
          <a:srgbClr val="8F0D69"/>
        </a:buClr>
        <a:buFont typeface="Wingdings" charset="2"/>
        <a:buChar char="§"/>
        <a:defRPr sz="1400" b="0" i="0" kern="1200" baseline="0">
          <a:solidFill>
            <a:schemeClr val="tx1">
              <a:lumMod val="85000"/>
              <a:lumOff val="15000"/>
            </a:schemeClr>
          </a:solidFill>
          <a:latin typeface="Trebuchet MS"/>
          <a:ea typeface="+mn-ea"/>
          <a:cs typeface="Trebuchet MS"/>
        </a:defRPr>
      </a:lvl2pPr>
      <a:lvl3pPr marL="895350" indent="-173038" algn="l" defTabSz="914400" rtl="0" eaLnBrk="1" latinLnBrk="0" hangingPunct="1">
        <a:spcBef>
          <a:spcPct val="20000"/>
        </a:spcBef>
        <a:buClr>
          <a:srgbClr val="8F0D69"/>
        </a:buClr>
        <a:buFont typeface="Wingdings" charset="2"/>
        <a:buChar char="§"/>
        <a:defRPr sz="1400" b="0" i="0" kern="1200">
          <a:solidFill>
            <a:schemeClr val="tx1">
              <a:lumMod val="85000"/>
              <a:lumOff val="15000"/>
            </a:schemeClr>
          </a:solidFill>
          <a:latin typeface="Trebuchet MS"/>
          <a:ea typeface="+mn-ea"/>
          <a:cs typeface="Trebuchet MS"/>
        </a:defRPr>
      </a:lvl3pPr>
      <a:lvl4pPr marL="1343025" indent="-173038" algn="l" defTabSz="914400" rtl="0" eaLnBrk="1" latinLnBrk="0" hangingPunct="1">
        <a:spcBef>
          <a:spcPct val="20000"/>
        </a:spcBef>
        <a:buClr>
          <a:srgbClr val="8F0D69"/>
        </a:buClr>
        <a:buFont typeface="Wingdings" charset="2"/>
        <a:buChar char="§"/>
        <a:tabLst/>
        <a:defRPr sz="1400" b="0" i="0" kern="1200" baseline="0">
          <a:solidFill>
            <a:schemeClr val="tx1">
              <a:lumMod val="85000"/>
              <a:lumOff val="15000"/>
            </a:schemeClr>
          </a:solidFill>
          <a:latin typeface="Trebuchet MS"/>
          <a:ea typeface="+mn-ea"/>
          <a:cs typeface="Trebuchet MS"/>
        </a:defRPr>
      </a:lvl4pPr>
      <a:lvl5pPr marL="1700213" indent="-174625" algn="l" defTabSz="914400" rtl="0" eaLnBrk="1" latinLnBrk="0" hangingPunct="1">
        <a:spcBef>
          <a:spcPct val="20000"/>
        </a:spcBef>
        <a:buClr>
          <a:srgbClr val="8F0D69"/>
        </a:buClr>
        <a:buFont typeface="Wingdings" charset="2"/>
        <a:buChar char="§"/>
        <a:defRPr sz="1400" b="0" i="0" kern="1200">
          <a:solidFill>
            <a:schemeClr val="tx1">
              <a:lumMod val="85000"/>
              <a:lumOff val="15000"/>
            </a:schemeClr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laringsmiljo/psykososialt-miljo/tilbud-om-kompetanseutvikling-miljo-og-mobbing/Satsing-inkluderin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ing.com/images/search?q=elever+med+sosial-emosjonelle+vansker&amp;view=detailv2&amp;&amp;id=1412FC8C2BF6243F962E8A731F5E74801DD569B8&amp;selectedIndex=8&amp;ccid=fBGSny+1&amp;simid=608005042011966676&amp;thid=OIP.M7c11929f2fb5880ed49c4d2ea5497fc6o0" TargetMode="Externa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laringsmiljosenteret.uis.no/getfile.php/L%C3%A6ringsmilj%C3%B8senteret/Pdf/L%C3%A6ringsmilj%C3%B8%20og%20psykisk%20helse/%C3%85%20ivareta%20barn%20og%20unge%20som%20har%20blitt%20utsatt%20for%20mobbing.pdf" TargetMode="Externa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ingsmiljosenteret.no/" TargetMode="External"/><Relationship Id="rId2" Type="http://schemas.openxmlformats.org/officeDocument/2006/relationships/hyperlink" Target="http://laringsmiljosenteret.uis.no/getfile.php/L%C3%A6ringsmilj%C3%B8senteret/Pdf/L%C3%A6ringsmilj%C3%B8%20og%20psykisk%20helse/%C3%85%20ivareta%20barn%20og%20unge%20som%20har%20blitt%20utsatt%20for%20mobbing.pdf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ir.no/laring-og-trivsel/laringsmiljo/psykososialt-miljo/tilbud-om-kompetanseutvikling-miljo-og-mobbin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nb-NO" dirty="0"/>
              <a:t>”Å høre til” </a:t>
            </a:r>
            <a:br>
              <a:rPr lang="nb-NO" dirty="0"/>
            </a:br>
            <a:r>
              <a:rPr lang="nb-NO" dirty="0"/>
              <a:t>Virkemidler for et trygt psykososialt miljø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2158206"/>
            <a:ext cx="60579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298CF9D-5E1F-48E6-979A-92F17F7038E0}"/>
              </a:ext>
            </a:extLst>
          </p:cNvPr>
          <p:cNvSpPr txBox="1"/>
          <p:nvPr/>
        </p:nvSpPr>
        <p:spPr>
          <a:xfrm>
            <a:off x="2411760" y="544522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sz="3600" dirty="0"/>
              <a:t>	Bodø 26.04.19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Helhetlig og systematisk arbeid…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727135"/>
              </p:ext>
            </p:extLst>
          </p:nvPr>
        </p:nvGraphicFramePr>
        <p:xfrm>
          <a:off x="93786" y="1125416"/>
          <a:ext cx="8897815" cy="5732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36308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kebent trekant 11"/>
          <p:cNvSpPr/>
          <p:nvPr/>
        </p:nvSpPr>
        <p:spPr bwMode="auto">
          <a:xfrm>
            <a:off x="1619672" y="1484784"/>
            <a:ext cx="6192688" cy="497439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nb-NO" sz="2400" dirty="0"/>
          </a:p>
        </p:txBody>
      </p:sp>
      <p:sp>
        <p:nvSpPr>
          <p:cNvPr id="14" name="Rektangel 13"/>
          <p:cNvSpPr/>
          <p:nvPr/>
        </p:nvSpPr>
        <p:spPr>
          <a:xfrm>
            <a:off x="2830497" y="4810037"/>
            <a:ext cx="342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2000" dirty="0"/>
              <a:t>Sviktende arbeid med normer, verdier, holdninger og grunnleggende forhold i organisasjon og læringsmiljø</a:t>
            </a:r>
          </a:p>
        </p:txBody>
      </p:sp>
      <p:cxnSp>
        <p:nvCxnSpPr>
          <p:cNvPr id="16" name="Rett linje 15"/>
          <p:cNvCxnSpPr/>
          <p:nvPr/>
        </p:nvCxnSpPr>
        <p:spPr bwMode="auto">
          <a:xfrm>
            <a:off x="3059832" y="4797152"/>
            <a:ext cx="30243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483724" y="4053265"/>
            <a:ext cx="42124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nb-NO" sz="2000" dirty="0"/>
              <a:t>Klasser med svak </a:t>
            </a:r>
            <a:r>
              <a:rPr lang="nb-NO" sz="2000" dirty="0" err="1"/>
              <a:t>vi-følelse</a:t>
            </a:r>
            <a:r>
              <a:rPr lang="nb-NO" sz="2000" dirty="0"/>
              <a:t>, </a:t>
            </a:r>
          </a:p>
          <a:p>
            <a:pPr algn="ctr"/>
            <a:r>
              <a:rPr lang="nb-NO" sz="2000" dirty="0"/>
              <a:t>Mye erting og ufin språkbruk</a:t>
            </a:r>
          </a:p>
        </p:txBody>
      </p:sp>
      <p:cxnSp>
        <p:nvCxnSpPr>
          <p:cNvPr id="19" name="Rett linje 18"/>
          <p:cNvCxnSpPr/>
          <p:nvPr/>
        </p:nvCxnSpPr>
        <p:spPr bwMode="auto">
          <a:xfrm>
            <a:off x="3383870" y="4053266"/>
            <a:ext cx="2401217" cy="61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276675" y="2876020"/>
            <a:ext cx="2807494" cy="9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nb-NO" sz="1867" dirty="0"/>
              <a:t>Redsel,  </a:t>
            </a:r>
          </a:p>
          <a:p>
            <a:pPr algn="ctr"/>
            <a:r>
              <a:rPr lang="nb-NO" sz="1867" dirty="0"/>
              <a:t>utestengelser,</a:t>
            </a:r>
          </a:p>
          <a:p>
            <a:pPr algn="ctr"/>
            <a:r>
              <a:rPr lang="nb-NO" sz="1867" dirty="0"/>
              <a:t>krenkende utsagn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977879" y="1963788"/>
            <a:ext cx="1188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b-NO" sz="1600" dirty="0">
                <a:solidFill>
                  <a:srgbClr val="FF0000"/>
                </a:solidFill>
              </a:rPr>
              <a:t>Mobbing</a:t>
            </a:r>
          </a:p>
        </p:txBody>
      </p:sp>
      <p:cxnSp>
        <p:nvCxnSpPr>
          <p:cNvPr id="28" name="Rett linje 27"/>
          <p:cNvCxnSpPr/>
          <p:nvPr/>
        </p:nvCxnSpPr>
        <p:spPr bwMode="auto">
          <a:xfrm>
            <a:off x="4031940" y="2492896"/>
            <a:ext cx="1080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1" name="Rett pil 1030"/>
          <p:cNvCxnSpPr/>
          <p:nvPr/>
        </p:nvCxnSpPr>
        <p:spPr bwMode="auto">
          <a:xfrm flipV="1">
            <a:off x="1907704" y="1868538"/>
            <a:ext cx="2070175" cy="350467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Rett pil 41"/>
          <p:cNvCxnSpPr/>
          <p:nvPr/>
        </p:nvCxnSpPr>
        <p:spPr bwMode="auto">
          <a:xfrm flipH="1" flipV="1">
            <a:off x="5166123" y="1772820"/>
            <a:ext cx="2358205" cy="388842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kstSylinder 1"/>
          <p:cNvSpPr txBox="1"/>
          <p:nvPr/>
        </p:nvSpPr>
        <p:spPr>
          <a:xfrm>
            <a:off x="1547664" y="33265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Mobbing som et symptom på organisasjonen/barnegruppas (u)kultur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5948744" y="1060102"/>
            <a:ext cx="1903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Fritt etter: Helle </a:t>
            </a:r>
            <a:r>
              <a:rPr lang="nb-NO" sz="1100" dirty="0" err="1"/>
              <a:t>Rabøl</a:t>
            </a:r>
            <a:r>
              <a:rPr lang="nb-NO" sz="1100" dirty="0"/>
              <a:t> Hansen; 2011</a:t>
            </a:r>
          </a:p>
        </p:txBody>
      </p:sp>
    </p:spTree>
    <p:extLst>
      <p:ext uri="{BB962C8B-B14F-4D97-AF65-F5344CB8AC3E}">
        <p14:creationId xmlns:p14="http://schemas.microsoft.com/office/powerpoint/2010/main" val="400944477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BC0F2407-49CD-4FE2-B7F3-CC1931C78D79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343400" y="1676400"/>
            <a:ext cx="2286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nb-NO" sz="1800" dirty="0"/>
              <a:t>Klassemiljø</a:t>
            </a:r>
          </a:p>
          <a:p>
            <a:pPr lvl="1">
              <a:buFontTx/>
              <a:buChar char="•"/>
            </a:pPr>
            <a:r>
              <a:rPr lang="nb-NO" sz="1800" dirty="0"/>
              <a:t> normer</a:t>
            </a:r>
          </a:p>
          <a:p>
            <a:pPr lvl="1">
              <a:buFontTx/>
              <a:buChar char="•"/>
            </a:pPr>
            <a:r>
              <a:rPr lang="nb-NO" sz="1800" dirty="0"/>
              <a:t> rutiner</a:t>
            </a:r>
          </a:p>
          <a:p>
            <a:pPr lvl="1">
              <a:buFontTx/>
              <a:buChar char="•"/>
            </a:pPr>
            <a:r>
              <a:rPr lang="nb-NO" sz="1800" dirty="0"/>
              <a:t> relasjoner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914400" y="3352800"/>
            <a:ext cx="22098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1800" dirty="0"/>
              <a:t>Autoritativ</a:t>
            </a:r>
          </a:p>
          <a:p>
            <a:pPr algn="ctr"/>
            <a:r>
              <a:rPr lang="nb-NO" sz="1800" dirty="0"/>
              <a:t>klasseledelse</a:t>
            </a:r>
          </a:p>
          <a:p>
            <a:pPr algn="ctr"/>
            <a:endParaRPr lang="nb-NO" sz="1800" dirty="0"/>
          </a:p>
          <a:p>
            <a:pPr algn="ctr"/>
            <a:r>
              <a:rPr lang="nb-NO" sz="1800" dirty="0"/>
              <a:t>Mobbingsfokuserte </a:t>
            </a:r>
          </a:p>
          <a:p>
            <a:pPr algn="ctr"/>
            <a:r>
              <a:rPr lang="nb-NO" sz="1800" dirty="0"/>
              <a:t>tiltak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7010400" y="3886200"/>
            <a:ext cx="13716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1800"/>
              <a:t>Redusert</a:t>
            </a:r>
          </a:p>
          <a:p>
            <a:pPr algn="ctr"/>
            <a:r>
              <a:rPr lang="nb-NO" sz="1800"/>
              <a:t>mobbing</a:t>
            </a: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V="1">
            <a:off x="3200400" y="2667000"/>
            <a:ext cx="914400" cy="533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3276600" y="4800600"/>
            <a:ext cx="3200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6781800" y="2667000"/>
            <a:ext cx="914400" cy="914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V="1">
            <a:off x="1981200" y="4114800"/>
            <a:ext cx="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4495800" y="2057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>
            <a:off x="4499992" y="249289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4499992" y="22048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>
            <a:off x="4499992" y="27809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2362200" y="381000"/>
            <a:ext cx="4802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3200" b="1" dirty="0">
                <a:solidFill>
                  <a:schemeClr val="bg1"/>
                </a:solidFill>
                <a:cs typeface="Arial" charset="0"/>
              </a:rPr>
              <a:t>Arbeidsmodell</a:t>
            </a:r>
            <a:r>
              <a:rPr lang="nb-NO" sz="3600" b="1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080252" y="760740"/>
            <a:ext cx="760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225298"/>
                </a:solidFill>
                <a:latin typeface="+mj-lt"/>
              </a:rPr>
              <a:t>Arbeidsmodell forebygging/reduksjon</a:t>
            </a:r>
          </a:p>
        </p:txBody>
      </p:sp>
    </p:spTree>
    <p:extLst>
      <p:ext uri="{BB962C8B-B14F-4D97-AF65-F5344CB8AC3E}">
        <p14:creationId xmlns:p14="http://schemas.microsoft.com/office/powerpoint/2010/main" val="1750410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 mot venstre og høyre 3"/>
          <p:cNvSpPr/>
          <p:nvPr/>
        </p:nvSpPr>
        <p:spPr>
          <a:xfrm>
            <a:off x="2114551" y="3441700"/>
            <a:ext cx="5114925" cy="127000"/>
          </a:xfrm>
          <a:prstGeom prst="leftRightArrow">
            <a:avLst/>
          </a:prstGeom>
          <a:gradFill>
            <a:gsLst>
              <a:gs pos="17000">
                <a:schemeClr val="accent5">
                  <a:lumMod val="75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95000">
                <a:schemeClr val="accent3">
                  <a:lumMod val="60000"/>
                  <a:lumOff val="40000"/>
                </a:schemeClr>
              </a:gs>
              <a:gs pos="72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il mot venstre og høyre 4"/>
          <p:cNvSpPr/>
          <p:nvPr/>
        </p:nvSpPr>
        <p:spPr>
          <a:xfrm rot="16200000" flipV="1">
            <a:off x="1870087" y="3572189"/>
            <a:ext cx="5829296" cy="107329"/>
          </a:xfrm>
          <a:prstGeom prst="leftRightArrow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tel 1"/>
          <p:cNvSpPr txBox="1">
            <a:spLocks/>
          </p:cNvSpPr>
          <p:nvPr/>
        </p:nvSpPr>
        <p:spPr bwMode="auto">
          <a:xfrm>
            <a:off x="2114551" y="905932"/>
            <a:ext cx="969212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3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Trebuchet MS" panose="020B0603020202020204" pitchFamily="34" charset="0"/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 bwMode="auto">
          <a:xfrm>
            <a:off x="1359560" y="1068596"/>
            <a:ext cx="1284919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«Det er en sjef her»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 bwMode="auto">
          <a:xfrm>
            <a:off x="5025117" y="2559163"/>
            <a:ext cx="1357540" cy="38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Tydelige grenser</a:t>
            </a:r>
          </a:p>
        </p:txBody>
      </p:sp>
      <p:sp>
        <p:nvSpPr>
          <p:cNvPr id="9" name="Tittel 1"/>
          <p:cNvSpPr txBox="1">
            <a:spLocks/>
          </p:cNvSpPr>
          <p:nvPr/>
        </p:nvSpPr>
        <p:spPr bwMode="auto">
          <a:xfrm>
            <a:off x="5858065" y="2254250"/>
            <a:ext cx="969212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Struktur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 bwMode="auto">
          <a:xfrm>
            <a:off x="7129924" y="1052663"/>
            <a:ext cx="969212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Forutsigbar</a:t>
            </a:r>
          </a:p>
        </p:txBody>
      </p:sp>
      <p:sp>
        <p:nvSpPr>
          <p:cNvPr id="11" name="Tittel 1"/>
          <p:cNvSpPr txBox="1">
            <a:spLocks/>
          </p:cNvSpPr>
          <p:nvPr/>
        </p:nvSpPr>
        <p:spPr bwMode="auto">
          <a:xfrm>
            <a:off x="2938204" y="4779434"/>
            <a:ext cx="969212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Distanse</a:t>
            </a:r>
          </a:p>
        </p:txBody>
      </p:sp>
      <p:sp>
        <p:nvSpPr>
          <p:cNvPr id="12" name="Tittel 1"/>
          <p:cNvSpPr txBox="1">
            <a:spLocks/>
          </p:cNvSpPr>
          <p:nvPr/>
        </p:nvSpPr>
        <p:spPr bwMode="auto">
          <a:xfrm>
            <a:off x="2967069" y="5427835"/>
            <a:ext cx="969212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Passiv 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 bwMode="auto">
          <a:xfrm>
            <a:off x="5858063" y="3848127"/>
            <a:ext cx="1842147" cy="6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Du får bestemme selv</a:t>
            </a:r>
          </a:p>
        </p:txBody>
      </p:sp>
      <p:sp>
        <p:nvSpPr>
          <p:cNvPr id="14" name="Tittel 1"/>
          <p:cNvSpPr txBox="1">
            <a:spLocks/>
          </p:cNvSpPr>
          <p:nvPr/>
        </p:nvSpPr>
        <p:spPr bwMode="auto">
          <a:xfrm>
            <a:off x="5063464" y="4137328"/>
            <a:ext cx="1280849" cy="2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Overinvolvert</a:t>
            </a:r>
          </a:p>
        </p:txBody>
      </p:sp>
      <p:sp>
        <p:nvSpPr>
          <p:cNvPr id="15" name="Tittel 1"/>
          <p:cNvSpPr txBox="1">
            <a:spLocks/>
          </p:cNvSpPr>
          <p:nvPr/>
        </p:nvSpPr>
        <p:spPr bwMode="auto">
          <a:xfrm>
            <a:off x="5392412" y="5565418"/>
            <a:ext cx="1386725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Lite </a:t>
            </a:r>
            <a:r>
              <a:rPr kumimoji="0" lang="nb-NO" altLang="nb-NO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guideing</a:t>
            </a:r>
            <a:endParaRPr kumimoji="0" lang="nb-NO" altLang="nb-NO" sz="13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Trebuchet MS" panose="020B0603020202020204" pitchFamily="34" charset="0"/>
            </a:endParaRPr>
          </a:p>
        </p:txBody>
      </p:sp>
      <p:sp>
        <p:nvSpPr>
          <p:cNvPr id="16" name="Tittel 1"/>
          <p:cNvSpPr txBox="1">
            <a:spLocks/>
          </p:cNvSpPr>
          <p:nvPr/>
        </p:nvSpPr>
        <p:spPr bwMode="auto">
          <a:xfrm>
            <a:off x="1283368" y="3790153"/>
            <a:ext cx="2624048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Det betyr ikke noe for meg hva du velger</a:t>
            </a:r>
          </a:p>
        </p:txBody>
      </p:sp>
      <p:sp>
        <p:nvSpPr>
          <p:cNvPr id="17" name="Tittel 1"/>
          <p:cNvSpPr txBox="1">
            <a:spLocks/>
          </p:cNvSpPr>
          <p:nvPr/>
        </p:nvSpPr>
        <p:spPr bwMode="auto">
          <a:xfrm>
            <a:off x="1116474" y="2261244"/>
            <a:ext cx="969212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Autoritær</a:t>
            </a:r>
          </a:p>
        </p:txBody>
      </p:sp>
      <p:sp>
        <p:nvSpPr>
          <p:cNvPr id="18" name="Tittel 1"/>
          <p:cNvSpPr txBox="1">
            <a:spLocks/>
          </p:cNvSpPr>
          <p:nvPr/>
        </p:nvSpPr>
        <p:spPr bwMode="auto">
          <a:xfrm>
            <a:off x="2426020" y="2533685"/>
            <a:ext cx="2305050" cy="3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Lite lydhør for andre sine innspill</a:t>
            </a:r>
          </a:p>
        </p:txBody>
      </p:sp>
      <p:sp>
        <p:nvSpPr>
          <p:cNvPr id="19" name="Tittel 1"/>
          <p:cNvSpPr txBox="1">
            <a:spLocks/>
          </p:cNvSpPr>
          <p:nvPr/>
        </p:nvSpPr>
        <p:spPr bwMode="auto">
          <a:xfrm>
            <a:off x="5179968" y="1190244"/>
            <a:ext cx="1162702" cy="2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Engasjement</a:t>
            </a:r>
          </a:p>
        </p:txBody>
      </p:sp>
      <p:sp>
        <p:nvSpPr>
          <p:cNvPr id="20" name="Tittel 1"/>
          <p:cNvSpPr txBox="1">
            <a:spLocks/>
          </p:cNvSpPr>
          <p:nvPr/>
        </p:nvSpPr>
        <p:spPr bwMode="auto">
          <a:xfrm>
            <a:off x="6378379" y="2604008"/>
            <a:ext cx="969212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Trygg</a:t>
            </a:r>
          </a:p>
        </p:txBody>
      </p:sp>
      <p:sp>
        <p:nvSpPr>
          <p:cNvPr id="21" name="Tittel 1"/>
          <p:cNvSpPr txBox="1">
            <a:spLocks/>
          </p:cNvSpPr>
          <p:nvPr/>
        </p:nvSpPr>
        <p:spPr bwMode="auto">
          <a:xfrm>
            <a:off x="2869541" y="1224862"/>
            <a:ext cx="1264392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«Fordi jeg sa det..»</a:t>
            </a:r>
          </a:p>
        </p:txBody>
      </p:sp>
      <p:sp>
        <p:nvSpPr>
          <p:cNvPr id="22" name="Rektangel 21"/>
          <p:cNvSpPr/>
          <p:nvPr/>
        </p:nvSpPr>
        <p:spPr>
          <a:xfrm>
            <a:off x="971601" y="1500028"/>
            <a:ext cx="3244874" cy="8002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Autoritær</a:t>
            </a:r>
          </a:p>
        </p:txBody>
      </p:sp>
      <p:sp>
        <p:nvSpPr>
          <p:cNvPr id="23" name="Rektangel 22"/>
          <p:cNvSpPr/>
          <p:nvPr/>
        </p:nvSpPr>
        <p:spPr>
          <a:xfrm>
            <a:off x="4860032" y="1564747"/>
            <a:ext cx="3600399" cy="8002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Autoritativ</a:t>
            </a:r>
          </a:p>
        </p:txBody>
      </p:sp>
      <p:sp>
        <p:nvSpPr>
          <p:cNvPr id="24" name="Rektangel 23"/>
          <p:cNvSpPr/>
          <p:nvPr/>
        </p:nvSpPr>
        <p:spPr>
          <a:xfrm>
            <a:off x="323528" y="4498104"/>
            <a:ext cx="4392488" cy="8002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Forsømmende</a:t>
            </a:r>
          </a:p>
        </p:txBody>
      </p:sp>
      <p:sp>
        <p:nvSpPr>
          <p:cNvPr id="25" name="Rektangel 24"/>
          <p:cNvSpPr/>
          <p:nvPr/>
        </p:nvSpPr>
        <p:spPr>
          <a:xfrm>
            <a:off x="5189959" y="4565264"/>
            <a:ext cx="3470066" cy="8002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Ettergivende</a:t>
            </a:r>
          </a:p>
        </p:txBody>
      </p:sp>
      <p:sp>
        <p:nvSpPr>
          <p:cNvPr id="26" name="Tittel 1"/>
          <p:cNvSpPr txBox="1">
            <a:spLocks/>
          </p:cNvSpPr>
          <p:nvPr/>
        </p:nvSpPr>
        <p:spPr bwMode="auto">
          <a:xfrm>
            <a:off x="1470336" y="5625644"/>
            <a:ext cx="969212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rebuchet MS" panose="020B0603020202020204" pitchFamily="34" charset="0"/>
              </a:rPr>
              <a:t>Gjør som du vil</a:t>
            </a:r>
          </a:p>
        </p:txBody>
      </p:sp>
      <p:sp>
        <p:nvSpPr>
          <p:cNvPr id="27" name="TekstSylinder 26"/>
          <p:cNvSpPr txBox="1"/>
          <p:nvPr/>
        </p:nvSpPr>
        <p:spPr>
          <a:xfrm>
            <a:off x="4139952" y="33265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Kontroll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7380312" y="321297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Relasjon</a:t>
            </a:r>
          </a:p>
        </p:txBody>
      </p:sp>
    </p:spTree>
    <p:extLst>
      <p:ext uri="{BB962C8B-B14F-4D97-AF65-F5344CB8AC3E}">
        <p14:creationId xmlns:p14="http://schemas.microsoft.com/office/powerpoint/2010/main" val="4200342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980" y="4191002"/>
            <a:ext cx="7989888" cy="2498725"/>
          </a:xfrm>
        </p:spPr>
        <p:txBody>
          <a:bodyPr/>
          <a:lstStyle/>
          <a:p>
            <a:pPr algn="l" eaLnBrk="1" hangingPunct="1"/>
            <a:r>
              <a:rPr lang="nb-NO" sz="1800" dirty="0">
                <a:solidFill>
                  <a:schemeClr val="tx1"/>
                </a:solidFill>
              </a:rPr>
              <a:t>PROAKTIV AGGRESIVITET	     - makt, tilhørighet</a:t>
            </a:r>
            <a:br>
              <a:rPr lang="nb-NO" sz="1800" dirty="0">
                <a:solidFill>
                  <a:schemeClr val="tx1"/>
                </a:solidFill>
              </a:rPr>
            </a:br>
            <a:r>
              <a:rPr lang="nb-NO" sz="1800" dirty="0">
                <a:solidFill>
                  <a:schemeClr val="tx1"/>
                </a:solidFill>
              </a:rPr>
              <a:t>                                             - blikk for sårbarhet</a:t>
            </a:r>
            <a:br>
              <a:rPr lang="nb-NO" sz="1800" dirty="0">
                <a:solidFill>
                  <a:schemeClr val="tx1"/>
                </a:solidFill>
              </a:rPr>
            </a:br>
            <a:r>
              <a:rPr lang="nb-NO" sz="1800" dirty="0">
                <a:solidFill>
                  <a:schemeClr val="tx1"/>
                </a:solidFill>
              </a:rPr>
              <a:t>TILSKUERE</a:t>
            </a:r>
            <a:br>
              <a:rPr lang="nb-NO" sz="1800" dirty="0">
                <a:solidFill>
                  <a:schemeClr val="tx1"/>
                </a:solidFill>
              </a:rPr>
            </a:br>
            <a:r>
              <a:rPr lang="nb-NO" sz="1800" dirty="0">
                <a:solidFill>
                  <a:schemeClr val="tx1"/>
                </a:solidFill>
              </a:rPr>
              <a:t/>
            </a:r>
            <a:br>
              <a:rPr lang="nb-NO" sz="1800" dirty="0">
                <a:solidFill>
                  <a:schemeClr val="tx1"/>
                </a:solidFill>
              </a:rPr>
            </a:br>
            <a:r>
              <a:rPr lang="nb-NO" sz="1800" dirty="0">
                <a:solidFill>
                  <a:schemeClr val="tx1"/>
                </a:solidFill>
              </a:rPr>
              <a:t>REDUSERTE HEMNINGER	- oppløsing av ansvar i grupper</a:t>
            </a:r>
            <a:br>
              <a:rPr lang="nb-NO" sz="1800" dirty="0">
                <a:solidFill>
                  <a:schemeClr val="tx1"/>
                </a:solidFill>
              </a:rPr>
            </a:br>
            <a:r>
              <a:rPr lang="nb-NO" sz="1800" dirty="0">
                <a:solidFill>
                  <a:schemeClr val="tx1"/>
                </a:solidFill>
              </a:rPr>
              <a:t>			- psykologisk distanse</a:t>
            </a:r>
            <a:br>
              <a:rPr lang="nb-NO" sz="1800" dirty="0">
                <a:solidFill>
                  <a:schemeClr val="tx1"/>
                </a:solidFill>
              </a:rPr>
            </a:br>
            <a:r>
              <a:rPr lang="nb-NO" sz="1800" dirty="0">
                <a:solidFill>
                  <a:schemeClr val="tx1"/>
                </a:solidFill>
              </a:rPr>
              <a:t>			- legitimering</a:t>
            </a:r>
            <a:br>
              <a:rPr lang="nb-NO" sz="1800" dirty="0">
                <a:solidFill>
                  <a:schemeClr val="tx1"/>
                </a:solidFill>
              </a:rPr>
            </a:br>
            <a:endParaRPr lang="nb-NO" sz="1800" dirty="0">
              <a:solidFill>
                <a:schemeClr val="tx1"/>
              </a:solidFill>
            </a:endParaRPr>
          </a:p>
        </p:txBody>
      </p:sp>
      <p:sp>
        <p:nvSpPr>
          <p:cNvPr id="10242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05D39BD-A026-48F8-8691-EB30CA9A04C1}" type="slidenum">
              <a:rPr lang="nb-NO" sz="2400" smtClean="0">
                <a:solidFill>
                  <a:prstClr val="black"/>
                </a:solidFill>
                <a:latin typeface="Times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1600200" y="1524000"/>
            <a:ext cx="22860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484438" y="148431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sz="2400">
                <a:solidFill>
                  <a:prstClr val="black"/>
                </a:solidFill>
                <a:latin typeface="Times" charset="0"/>
              </a:rPr>
              <a:t>P</a:t>
            </a:r>
            <a:r>
              <a:rPr lang="nb-NO" sz="1400">
                <a:solidFill>
                  <a:prstClr val="black"/>
                </a:solidFill>
                <a:latin typeface="Times" charset="0"/>
              </a:rPr>
              <a:t>1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124200" y="243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sz="2400">
                <a:solidFill>
                  <a:prstClr val="black"/>
                </a:solidFill>
                <a:latin typeface="Times" charset="0"/>
              </a:rPr>
              <a:t>P</a:t>
            </a:r>
            <a:r>
              <a:rPr lang="nb-NO" sz="1400">
                <a:solidFill>
                  <a:prstClr val="black"/>
                </a:solidFill>
                <a:latin typeface="Times" charset="0"/>
              </a:rPr>
              <a:t>3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286000" y="1600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905000" y="2514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8288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sz="2400">
                <a:solidFill>
                  <a:prstClr val="black"/>
                </a:solidFill>
                <a:latin typeface="Times" charset="0"/>
              </a:rPr>
              <a:t>P</a:t>
            </a:r>
            <a:r>
              <a:rPr lang="nb-NO" sz="1400">
                <a:solidFill>
                  <a:prstClr val="black"/>
                </a:solidFill>
                <a:latin typeface="Times" charset="0"/>
              </a:rPr>
              <a:t>2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2057400" y="198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362200" y="2743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2971800" y="198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886200" y="2514600"/>
            <a:ext cx="609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4495800" y="2286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4724400" y="22860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4724400" y="2286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>
            <a:off x="5029200" y="22860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5029200" y="2286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5257800" y="22860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5257800" y="2286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5486400" y="22860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V="1">
            <a:off x="5486400" y="2286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5791200" y="2286000"/>
            <a:ext cx="838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H="1">
            <a:off x="7010400" y="21336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H="1">
            <a:off x="685800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701040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H="1">
            <a:off x="6858000" y="2514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7010400" y="2514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>
            <a:off x="3733800" y="38100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3581400" y="3886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3733800" y="3886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3581400" y="35814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H="1">
            <a:off x="4267200" y="37338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H="1">
            <a:off x="4114800" y="3810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4267200" y="3810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4114800" y="4114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4267200" y="4114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4114800" y="35052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 flipH="1">
            <a:off x="4724400" y="36576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H="1">
            <a:off x="4572000" y="3733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4724400" y="3733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 flipH="1">
            <a:off x="4572000" y="4038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4724400" y="4038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4572000" y="34290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 flipH="1">
            <a:off x="5181600" y="36576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 flipH="1">
            <a:off x="5029200" y="3733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5181600" y="3733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H="1">
            <a:off x="5029200" y="4038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5181600" y="4038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5029200" y="34290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 flipH="1">
            <a:off x="5638800" y="35814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93" name="Line 53"/>
          <p:cNvSpPr>
            <a:spLocks noChangeShapeType="1"/>
          </p:cNvSpPr>
          <p:nvPr/>
        </p:nvSpPr>
        <p:spPr bwMode="auto">
          <a:xfrm flipH="1">
            <a:off x="5486400" y="3657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5638800" y="3657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95" name="Line 55"/>
          <p:cNvSpPr>
            <a:spLocks noChangeShapeType="1"/>
          </p:cNvSpPr>
          <p:nvPr/>
        </p:nvSpPr>
        <p:spPr bwMode="auto">
          <a:xfrm flipH="1">
            <a:off x="5486400" y="3962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5638800" y="3962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5486400" y="33528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6172200" y="3505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 flipH="1">
            <a:off x="6019800" y="3581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6172200" y="3581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 flipH="1">
            <a:off x="6019800" y="3886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>
            <a:off x="6172200" y="3886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03" name="Oval 63"/>
          <p:cNvSpPr>
            <a:spLocks noChangeArrowheads="1"/>
          </p:cNvSpPr>
          <p:nvPr/>
        </p:nvSpPr>
        <p:spPr bwMode="auto">
          <a:xfrm>
            <a:off x="6019800" y="32766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 flipH="1">
            <a:off x="6705600" y="34290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 flipH="1">
            <a:off x="6553200" y="3505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>
            <a:off x="6705600" y="3505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 flipH="1">
            <a:off x="6553200" y="3810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>
            <a:off x="6705600" y="3810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09" name="Oval 69"/>
          <p:cNvSpPr>
            <a:spLocks noChangeArrowheads="1"/>
          </p:cNvSpPr>
          <p:nvPr/>
        </p:nvSpPr>
        <p:spPr bwMode="auto">
          <a:xfrm>
            <a:off x="6553200" y="32004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10" name="Line 70"/>
          <p:cNvSpPr>
            <a:spLocks noChangeShapeType="1"/>
          </p:cNvSpPr>
          <p:nvPr/>
        </p:nvSpPr>
        <p:spPr bwMode="auto">
          <a:xfrm flipH="1">
            <a:off x="7239000" y="32766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11" name="Line 71"/>
          <p:cNvSpPr>
            <a:spLocks noChangeShapeType="1"/>
          </p:cNvSpPr>
          <p:nvPr/>
        </p:nvSpPr>
        <p:spPr bwMode="auto">
          <a:xfrm flipH="1">
            <a:off x="7086600" y="3352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12" name="Line 72"/>
          <p:cNvSpPr>
            <a:spLocks noChangeShapeType="1"/>
          </p:cNvSpPr>
          <p:nvPr/>
        </p:nvSpPr>
        <p:spPr bwMode="auto">
          <a:xfrm>
            <a:off x="7239000" y="3352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 flipH="1">
            <a:off x="7086600" y="3657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14" name="Line 74"/>
          <p:cNvSpPr>
            <a:spLocks noChangeShapeType="1"/>
          </p:cNvSpPr>
          <p:nvPr/>
        </p:nvSpPr>
        <p:spPr bwMode="auto">
          <a:xfrm>
            <a:off x="7239000" y="3657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15" name="Oval 75"/>
          <p:cNvSpPr>
            <a:spLocks noChangeArrowheads="1"/>
          </p:cNvSpPr>
          <p:nvPr/>
        </p:nvSpPr>
        <p:spPr bwMode="auto">
          <a:xfrm>
            <a:off x="7086600" y="30480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16" name="Text Box 76"/>
          <p:cNvSpPr txBox="1">
            <a:spLocks noChangeArrowheads="1"/>
          </p:cNvSpPr>
          <p:nvPr/>
        </p:nvSpPr>
        <p:spPr bwMode="auto">
          <a:xfrm>
            <a:off x="6958013" y="2049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317" name="Oval 77"/>
          <p:cNvSpPr>
            <a:spLocks noChangeArrowheads="1"/>
          </p:cNvSpPr>
          <p:nvPr/>
        </p:nvSpPr>
        <p:spPr bwMode="auto">
          <a:xfrm>
            <a:off x="6858000" y="19050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479848" y="64702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3200" dirty="0">
                <a:solidFill>
                  <a:prstClr val="black"/>
                </a:solidFill>
                <a:latin typeface="Times" charset="0"/>
              </a:rPr>
              <a:t>En mobbesituasjon</a:t>
            </a:r>
          </a:p>
        </p:txBody>
      </p:sp>
      <p:cxnSp>
        <p:nvCxnSpPr>
          <p:cNvPr id="4" name="Rett pil 3"/>
          <p:cNvCxnSpPr/>
          <p:nvPr/>
        </p:nvCxnSpPr>
        <p:spPr bwMode="auto">
          <a:xfrm flipH="1" flipV="1">
            <a:off x="3886202" y="1941515"/>
            <a:ext cx="2670717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kstSylinder 2"/>
          <p:cNvSpPr txBox="1"/>
          <p:nvPr/>
        </p:nvSpPr>
        <p:spPr>
          <a:xfrm>
            <a:off x="5259388" y="297180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>
                <a:solidFill>
                  <a:prstClr val="black"/>
                </a:solidFill>
                <a:latin typeface="Times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89100545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Definisjon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129968" y="1412776"/>
            <a:ext cx="8028384" cy="499715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b-NO" dirty="0"/>
              <a:t>Med mobbing eller plaging forstår vi psykisk og/eller fysisk vold rettet mot et offer, utført av enkeltpersoner eller grupper.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nb-NO" dirty="0"/>
              <a:t>   Mobbing forutsetter et ujevnt styrkeforhold mellom offer og plager, og at episodene gjentas over tid.</a:t>
            </a:r>
          </a:p>
          <a:p>
            <a:pPr>
              <a:lnSpc>
                <a:spcPct val="150000"/>
              </a:lnSpc>
              <a:buNone/>
            </a:pPr>
            <a:r>
              <a:rPr lang="nb-NO" dirty="0"/>
              <a:t>					</a:t>
            </a:r>
            <a:r>
              <a:rPr lang="nb-NO" altLang="nb-NO" sz="1600" dirty="0" err="1"/>
              <a:t>Olweus</a:t>
            </a:r>
            <a:r>
              <a:rPr lang="nb-NO" altLang="nb-NO" sz="1600" dirty="0"/>
              <a:t> &amp; Roland 1983; Smith 2005</a:t>
            </a:r>
          </a:p>
          <a:p>
            <a:pPr>
              <a:lnSpc>
                <a:spcPct val="150000"/>
              </a:lnSpc>
              <a:buNone/>
            </a:pPr>
            <a:endParaRPr lang="nb-NO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Konflikter har mer jevnbyrdig styrkeforhold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Mobbing eller plaging foregår </a:t>
            </a:r>
            <a:r>
              <a:rPr lang="nb-NO" b="1" dirty="0"/>
              <a:t>alltid</a:t>
            </a:r>
            <a:r>
              <a:rPr lang="nb-NO" dirty="0"/>
              <a:t> i en kontekst og det er den vi kan gjøre noe med.</a:t>
            </a:r>
          </a:p>
          <a:p>
            <a:pPr eaLnBrk="1" hangingPunct="1"/>
            <a:endParaRPr lang="nb-NO" dirty="0"/>
          </a:p>
        </p:txBody>
      </p:sp>
      <p:sp>
        <p:nvSpPr>
          <p:cNvPr id="3074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20452A2-77BD-42A6-B215-4B224D662609}" type="slidenum">
              <a:rPr lang="nb-NO" sz="2400" smtClean="0">
                <a:solidFill>
                  <a:prstClr val="black"/>
                </a:solidFill>
                <a:latin typeface="Times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411415" y="404813"/>
            <a:ext cx="4802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sz="3200" b="1">
                <a:solidFill>
                  <a:prstClr val="white"/>
                </a:solidFill>
                <a:latin typeface="Times" charset="0"/>
                <a:cs typeface="Arial" charset="0"/>
              </a:rPr>
              <a:t>Definisjon</a:t>
            </a:r>
            <a:r>
              <a:rPr lang="nb-NO" sz="3600" b="1">
                <a:solidFill>
                  <a:prstClr val="white"/>
                </a:solidFill>
                <a:latin typeface="Times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7070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508875" cy="423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C88C28-A9F4-4828-83E9-06C94ACF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 til filmen.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7708EF-35E4-4140-B6DE-A4CDBD61E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utløser mobbesituasjonen?</a:t>
            </a:r>
          </a:p>
          <a:p>
            <a:r>
              <a:rPr lang="nb-NO" dirty="0"/>
              <a:t>Hvem er det som er «driveren» i situasjonen?</a:t>
            </a:r>
          </a:p>
          <a:p>
            <a:r>
              <a:rPr lang="nb-NO" dirty="0"/>
              <a:t>Hvilke følelser (som kan oppleves positivt) tror du oppstår mellom de tre mobberne?</a:t>
            </a:r>
          </a:p>
          <a:p>
            <a:r>
              <a:rPr lang="nb-NO" dirty="0"/>
              <a:t>Hvor i filmen kunne lærerne oppfattet at noe var galt?</a:t>
            </a:r>
          </a:p>
        </p:txBody>
      </p:sp>
    </p:spTree>
    <p:extLst>
      <p:ext uri="{BB962C8B-B14F-4D97-AF65-F5344CB8AC3E}">
        <p14:creationId xmlns:p14="http://schemas.microsoft.com/office/powerpoint/2010/main" val="139180162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fld id="{A37AC8D5-3322-49C2-A5E7-DF3D137892C3}" type="slidenum">
              <a:rPr lang="nb-NO" altLang="nb-NO" sz="1400" smtClean="0">
                <a:solidFill>
                  <a:prstClr val="black"/>
                </a:solidFill>
                <a:latin typeface="Times" pitchFamily="-8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nb-NO" altLang="nb-NO" sz="1400">
              <a:solidFill>
                <a:prstClr val="black"/>
              </a:solidFill>
              <a:latin typeface="Times" pitchFamily="-8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00213"/>
            <a:ext cx="7559675" cy="4321175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dirty="0"/>
              <a:t>Skolevegring</a:t>
            </a:r>
          </a:p>
          <a:p>
            <a:pPr eaLnBrk="1" hangingPunct="1"/>
            <a:r>
              <a:rPr lang="nb-NO" altLang="nb-NO" dirty="0"/>
              <a:t>Dårlige skoleprestasjoner</a:t>
            </a:r>
          </a:p>
          <a:p>
            <a:pPr eaLnBrk="1" hangingPunct="1"/>
            <a:r>
              <a:rPr lang="nb-NO" altLang="nb-NO" dirty="0"/>
              <a:t>Depresjon</a:t>
            </a:r>
          </a:p>
          <a:p>
            <a:pPr eaLnBrk="1" hangingPunct="1"/>
            <a:r>
              <a:rPr lang="nb-NO" altLang="nb-NO" dirty="0"/>
              <a:t>Angst</a:t>
            </a:r>
          </a:p>
          <a:p>
            <a:pPr eaLnBrk="1" hangingPunct="1"/>
            <a:r>
              <a:rPr lang="nb-NO" altLang="nb-NO" dirty="0"/>
              <a:t>Psykosomatiske symptomer PTSD (alvorlig angstlidelse </a:t>
            </a:r>
            <a:r>
              <a:rPr lang="nb-NO" altLang="nb-NO" dirty="0" err="1"/>
              <a:t>pga</a:t>
            </a:r>
            <a:r>
              <a:rPr lang="nb-NO" altLang="nb-NO" dirty="0"/>
              <a:t> psykisk traume)</a:t>
            </a:r>
          </a:p>
          <a:p>
            <a:pPr eaLnBrk="1" hangingPunct="1"/>
            <a:r>
              <a:rPr lang="nb-NO" altLang="nb-NO" dirty="0"/>
              <a:t>Selvmord</a:t>
            </a:r>
          </a:p>
          <a:p>
            <a:pPr eaLnBrk="1" hangingPunct="1"/>
            <a:endParaRPr lang="nb-NO" altLang="nb-NO" sz="2400" dirty="0"/>
          </a:p>
          <a:p>
            <a:pPr eaLnBrk="1" hangingPunct="1"/>
            <a:r>
              <a:rPr lang="nb-NO" altLang="nb-NO" sz="2400" dirty="0"/>
              <a:t>Ulike konsekvenser av digital og tradisjonell mobbing </a:t>
            </a:r>
            <a:r>
              <a:rPr lang="nb-NO" altLang="nb-NO" sz="1800" dirty="0"/>
              <a:t>(Sjursø, Fandrem &amp; Roland, under arbeid)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4429125" y="32004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nb-NO" sz="2400" b="1">
                <a:solidFill>
                  <a:prstClr val="white"/>
                </a:solidFill>
                <a:latin typeface="Times" pitchFamily="-84" charset="0"/>
              </a:rPr>
              <a:t>j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411413" y="404813"/>
            <a:ext cx="4802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b-NO" altLang="nb-NO" sz="3200" b="1">
                <a:solidFill>
                  <a:prstClr val="white"/>
                </a:solidFill>
                <a:latin typeface="Times" pitchFamily="-84" charset="0"/>
                <a:cs typeface="Arial" pitchFamily="34" charset="0"/>
              </a:rPr>
              <a:t>Konsekvenser</a:t>
            </a:r>
            <a:endParaRPr lang="nb-NO" altLang="nb-NO" sz="3600" b="1">
              <a:solidFill>
                <a:prstClr val="white"/>
              </a:solidFill>
              <a:latin typeface="Times" pitchFamily="-84" charset="0"/>
              <a:cs typeface="Arial" pitchFamily="34" charset="0"/>
            </a:endParaRPr>
          </a:p>
        </p:txBody>
      </p:sp>
      <p:sp>
        <p:nvSpPr>
          <p:cNvPr id="3379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Konsekvenser av mobbing</a:t>
            </a:r>
          </a:p>
        </p:txBody>
      </p:sp>
    </p:spTree>
    <p:extLst>
      <p:ext uri="{BB962C8B-B14F-4D97-AF65-F5344CB8AC3E}">
        <p14:creationId xmlns:p14="http://schemas.microsoft.com/office/powerpoint/2010/main" val="313945038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Tahoma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90600" y="1752600"/>
            <a:ext cx="25050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/>
              <a:t>Maktesløs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/>
              <a:t>Håpløshet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/>
              <a:t>Uforutsigbarhet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/>
              <a:t>Skam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/>
              <a:t>Skyld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/>
              <a:t>Redsel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/>
              <a:t>Verdiløshet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/>
              <a:t>Depresjon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/>
              <a:t>Angst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/>
              <a:t>Ensomhet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/>
              <a:t>Tap av selvfølelse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/>
              <a:t>Identitetstap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239000" y="1752600"/>
            <a:ext cx="16589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/>
              <a:t>Kontroll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/>
              <a:t>Makt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/>
              <a:t>Tilhørighet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/>
              <a:t>Status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6300788" y="2781301"/>
            <a:ext cx="1338262" cy="1943844"/>
          </a:xfrm>
          <a:custGeom>
            <a:avLst/>
            <a:gdLst>
              <a:gd name="T0" fmla="*/ 2147483647 w 843"/>
              <a:gd name="T1" fmla="*/ 2147483647 h 1366"/>
              <a:gd name="T2" fmla="*/ 2147483647 w 843"/>
              <a:gd name="T3" fmla="*/ 2147483647 h 1366"/>
              <a:gd name="T4" fmla="*/ 2147483647 w 843"/>
              <a:gd name="T5" fmla="*/ 2147483647 h 1366"/>
              <a:gd name="T6" fmla="*/ 2147483647 w 843"/>
              <a:gd name="T7" fmla="*/ 2147483647 h 1366"/>
              <a:gd name="T8" fmla="*/ 2147483647 w 843"/>
              <a:gd name="T9" fmla="*/ 2147483647 h 1366"/>
              <a:gd name="T10" fmla="*/ 2147483647 w 843"/>
              <a:gd name="T11" fmla="*/ 2147483647 h 1366"/>
              <a:gd name="T12" fmla="*/ 2147483647 w 843"/>
              <a:gd name="T13" fmla="*/ 2147483647 h 1366"/>
              <a:gd name="T14" fmla="*/ 2147483647 w 843"/>
              <a:gd name="T15" fmla="*/ 2147483647 h 1366"/>
              <a:gd name="T16" fmla="*/ 2147483647 w 843"/>
              <a:gd name="T17" fmla="*/ 2147483647 h 1366"/>
              <a:gd name="T18" fmla="*/ 2147483647 w 843"/>
              <a:gd name="T19" fmla="*/ 2147483647 h 1366"/>
              <a:gd name="T20" fmla="*/ 2147483647 w 843"/>
              <a:gd name="T21" fmla="*/ 2147483647 h 1366"/>
              <a:gd name="T22" fmla="*/ 2147483647 w 843"/>
              <a:gd name="T23" fmla="*/ 2147483647 h 1366"/>
              <a:gd name="T24" fmla="*/ 2147483647 w 843"/>
              <a:gd name="T25" fmla="*/ 2147483647 h 1366"/>
              <a:gd name="T26" fmla="*/ 2147483647 w 843"/>
              <a:gd name="T27" fmla="*/ 2147483647 h 1366"/>
              <a:gd name="T28" fmla="*/ 2147483647 w 843"/>
              <a:gd name="T29" fmla="*/ 2147483647 h 1366"/>
              <a:gd name="T30" fmla="*/ 2147483647 w 843"/>
              <a:gd name="T31" fmla="*/ 2147483647 h 1366"/>
              <a:gd name="T32" fmla="*/ 2147483647 w 843"/>
              <a:gd name="T33" fmla="*/ 2147483647 h 1366"/>
              <a:gd name="T34" fmla="*/ 2147483647 w 843"/>
              <a:gd name="T35" fmla="*/ 2147483647 h 1366"/>
              <a:gd name="T36" fmla="*/ 2147483647 w 843"/>
              <a:gd name="T37" fmla="*/ 2147483647 h 1366"/>
              <a:gd name="T38" fmla="*/ 2147483647 w 843"/>
              <a:gd name="T39" fmla="*/ 2147483647 h 1366"/>
              <a:gd name="T40" fmla="*/ 2147483647 w 843"/>
              <a:gd name="T41" fmla="*/ 2147483647 h 1366"/>
              <a:gd name="T42" fmla="*/ 2147483647 w 843"/>
              <a:gd name="T43" fmla="*/ 2147483647 h 1366"/>
              <a:gd name="T44" fmla="*/ 2147483647 w 843"/>
              <a:gd name="T45" fmla="*/ 2147483647 h 1366"/>
              <a:gd name="T46" fmla="*/ 2147483647 w 843"/>
              <a:gd name="T47" fmla="*/ 2147483647 h 1366"/>
              <a:gd name="T48" fmla="*/ 2147483647 w 843"/>
              <a:gd name="T49" fmla="*/ 2147483647 h 1366"/>
              <a:gd name="T50" fmla="*/ 2147483647 w 843"/>
              <a:gd name="T51" fmla="*/ 2147483647 h 1366"/>
              <a:gd name="T52" fmla="*/ 2147483647 w 843"/>
              <a:gd name="T53" fmla="*/ 2147483647 h 1366"/>
              <a:gd name="T54" fmla="*/ 2147483647 w 843"/>
              <a:gd name="T55" fmla="*/ 2147483647 h 1366"/>
              <a:gd name="T56" fmla="*/ 2147483647 w 843"/>
              <a:gd name="T57" fmla="*/ 2147483647 h 1366"/>
              <a:gd name="T58" fmla="*/ 2147483647 w 843"/>
              <a:gd name="T59" fmla="*/ 2147483647 h 1366"/>
              <a:gd name="T60" fmla="*/ 2147483647 w 843"/>
              <a:gd name="T61" fmla="*/ 2147483647 h 1366"/>
              <a:gd name="T62" fmla="*/ 2147483647 w 843"/>
              <a:gd name="T63" fmla="*/ 2147483647 h 1366"/>
              <a:gd name="T64" fmla="*/ 2147483647 w 843"/>
              <a:gd name="T65" fmla="*/ 2147483647 h 1366"/>
              <a:gd name="T66" fmla="*/ 2147483647 w 843"/>
              <a:gd name="T67" fmla="*/ 2147483647 h 1366"/>
              <a:gd name="T68" fmla="*/ 2147483647 w 843"/>
              <a:gd name="T69" fmla="*/ 2147483647 h 1366"/>
              <a:gd name="T70" fmla="*/ 2147483647 w 843"/>
              <a:gd name="T71" fmla="*/ 2147483647 h 1366"/>
              <a:gd name="T72" fmla="*/ 2147483647 w 843"/>
              <a:gd name="T73" fmla="*/ 2147483647 h 1366"/>
              <a:gd name="T74" fmla="*/ 2147483647 w 843"/>
              <a:gd name="T75" fmla="*/ 2147483647 h 1366"/>
              <a:gd name="T76" fmla="*/ 2147483647 w 843"/>
              <a:gd name="T77" fmla="*/ 2147483647 h 1366"/>
              <a:gd name="T78" fmla="*/ 2147483647 w 843"/>
              <a:gd name="T79" fmla="*/ 2147483647 h 1366"/>
              <a:gd name="T80" fmla="*/ 0 w 843"/>
              <a:gd name="T81" fmla="*/ 2147483647 h 1366"/>
              <a:gd name="T82" fmla="*/ 2147483647 w 843"/>
              <a:gd name="T83" fmla="*/ 2147483647 h 1366"/>
              <a:gd name="T84" fmla="*/ 2147483647 w 843"/>
              <a:gd name="T85" fmla="*/ 2147483647 h 1366"/>
              <a:gd name="T86" fmla="*/ 2147483647 w 843"/>
              <a:gd name="T87" fmla="*/ 2147483647 h 1366"/>
              <a:gd name="T88" fmla="*/ 2147483647 w 843"/>
              <a:gd name="T89" fmla="*/ 2147483647 h 1366"/>
              <a:gd name="T90" fmla="*/ 2147483647 w 843"/>
              <a:gd name="T91" fmla="*/ 2147483647 h 1366"/>
              <a:gd name="T92" fmla="*/ 2147483647 w 843"/>
              <a:gd name="T93" fmla="*/ 2147483647 h 1366"/>
              <a:gd name="T94" fmla="*/ 2147483647 w 843"/>
              <a:gd name="T95" fmla="*/ 2147483647 h 1366"/>
              <a:gd name="T96" fmla="*/ 2147483647 w 843"/>
              <a:gd name="T97" fmla="*/ 2147483647 h 1366"/>
              <a:gd name="T98" fmla="*/ 2147483647 w 843"/>
              <a:gd name="T99" fmla="*/ 2147483647 h 1366"/>
              <a:gd name="T100" fmla="*/ 2147483647 w 843"/>
              <a:gd name="T101" fmla="*/ 2147483647 h 1366"/>
              <a:gd name="T102" fmla="*/ 2147483647 w 843"/>
              <a:gd name="T103" fmla="*/ 2147483647 h 1366"/>
              <a:gd name="T104" fmla="*/ 2147483647 w 843"/>
              <a:gd name="T105" fmla="*/ 2147483647 h 1366"/>
              <a:gd name="T106" fmla="*/ 2147483647 w 843"/>
              <a:gd name="T107" fmla="*/ 2147483647 h 1366"/>
              <a:gd name="T108" fmla="*/ 2147483647 w 843"/>
              <a:gd name="T109" fmla="*/ 0 h 136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43"/>
              <a:gd name="T166" fmla="*/ 0 h 1366"/>
              <a:gd name="T167" fmla="*/ 843 w 843"/>
              <a:gd name="T168" fmla="*/ 1366 h 136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43" h="1366">
                <a:moveTo>
                  <a:pt x="814" y="1366"/>
                </a:moveTo>
                <a:cubicBezTo>
                  <a:pt x="742" y="1355"/>
                  <a:pt x="774" y="1363"/>
                  <a:pt x="707" y="1341"/>
                </a:cubicBezTo>
                <a:cubicBezTo>
                  <a:pt x="699" y="1338"/>
                  <a:pt x="683" y="1333"/>
                  <a:pt x="683" y="1333"/>
                </a:cubicBezTo>
                <a:cubicBezTo>
                  <a:pt x="639" y="1289"/>
                  <a:pt x="502" y="1248"/>
                  <a:pt x="436" y="1234"/>
                </a:cubicBezTo>
                <a:cubicBezTo>
                  <a:pt x="408" y="1228"/>
                  <a:pt x="379" y="1228"/>
                  <a:pt x="353" y="1218"/>
                </a:cubicBezTo>
                <a:cubicBezTo>
                  <a:pt x="319" y="1205"/>
                  <a:pt x="289" y="1189"/>
                  <a:pt x="255" y="1176"/>
                </a:cubicBezTo>
                <a:cubicBezTo>
                  <a:pt x="231" y="1154"/>
                  <a:pt x="195" y="1137"/>
                  <a:pt x="164" y="1127"/>
                </a:cubicBezTo>
                <a:cubicBezTo>
                  <a:pt x="155" y="1112"/>
                  <a:pt x="140" y="1101"/>
                  <a:pt x="131" y="1086"/>
                </a:cubicBezTo>
                <a:cubicBezTo>
                  <a:pt x="118" y="1065"/>
                  <a:pt x="106" y="1035"/>
                  <a:pt x="98" y="1012"/>
                </a:cubicBezTo>
                <a:cubicBezTo>
                  <a:pt x="112" y="974"/>
                  <a:pt x="99" y="959"/>
                  <a:pt x="140" y="946"/>
                </a:cubicBezTo>
                <a:cubicBezTo>
                  <a:pt x="172" y="924"/>
                  <a:pt x="208" y="906"/>
                  <a:pt x="246" y="897"/>
                </a:cubicBezTo>
                <a:cubicBezTo>
                  <a:pt x="284" y="871"/>
                  <a:pt x="333" y="857"/>
                  <a:pt x="378" y="847"/>
                </a:cubicBezTo>
                <a:cubicBezTo>
                  <a:pt x="405" y="841"/>
                  <a:pt x="460" y="831"/>
                  <a:pt x="460" y="831"/>
                </a:cubicBezTo>
                <a:cubicBezTo>
                  <a:pt x="556" y="834"/>
                  <a:pt x="652" y="831"/>
                  <a:pt x="748" y="839"/>
                </a:cubicBezTo>
                <a:cubicBezTo>
                  <a:pt x="756" y="840"/>
                  <a:pt x="758" y="852"/>
                  <a:pt x="765" y="856"/>
                </a:cubicBezTo>
                <a:cubicBezTo>
                  <a:pt x="773" y="860"/>
                  <a:pt x="782" y="861"/>
                  <a:pt x="790" y="864"/>
                </a:cubicBezTo>
                <a:cubicBezTo>
                  <a:pt x="802" y="882"/>
                  <a:pt x="843" y="913"/>
                  <a:pt x="814" y="938"/>
                </a:cubicBezTo>
                <a:cubicBezTo>
                  <a:pt x="801" y="949"/>
                  <a:pt x="765" y="954"/>
                  <a:pt x="765" y="954"/>
                </a:cubicBezTo>
                <a:cubicBezTo>
                  <a:pt x="690" y="1029"/>
                  <a:pt x="544" y="966"/>
                  <a:pt x="444" y="954"/>
                </a:cubicBezTo>
                <a:cubicBezTo>
                  <a:pt x="369" y="930"/>
                  <a:pt x="290" y="926"/>
                  <a:pt x="214" y="905"/>
                </a:cubicBezTo>
                <a:cubicBezTo>
                  <a:pt x="178" y="895"/>
                  <a:pt x="150" y="875"/>
                  <a:pt x="115" y="864"/>
                </a:cubicBezTo>
                <a:cubicBezTo>
                  <a:pt x="109" y="858"/>
                  <a:pt x="105" y="851"/>
                  <a:pt x="98" y="847"/>
                </a:cubicBezTo>
                <a:cubicBezTo>
                  <a:pt x="91" y="843"/>
                  <a:pt x="79" y="846"/>
                  <a:pt x="74" y="839"/>
                </a:cubicBezTo>
                <a:cubicBezTo>
                  <a:pt x="64" y="825"/>
                  <a:pt x="57" y="790"/>
                  <a:pt x="57" y="790"/>
                </a:cubicBezTo>
                <a:cubicBezTo>
                  <a:pt x="166" y="681"/>
                  <a:pt x="325" y="704"/>
                  <a:pt x="469" y="699"/>
                </a:cubicBezTo>
                <a:cubicBezTo>
                  <a:pt x="614" y="708"/>
                  <a:pt x="560" y="692"/>
                  <a:pt x="633" y="740"/>
                </a:cubicBezTo>
                <a:cubicBezTo>
                  <a:pt x="617" y="791"/>
                  <a:pt x="575" y="799"/>
                  <a:pt x="526" y="806"/>
                </a:cubicBezTo>
                <a:cubicBezTo>
                  <a:pt x="433" y="803"/>
                  <a:pt x="339" y="802"/>
                  <a:pt x="246" y="798"/>
                </a:cubicBezTo>
                <a:cubicBezTo>
                  <a:pt x="204" y="796"/>
                  <a:pt x="184" y="792"/>
                  <a:pt x="148" y="781"/>
                </a:cubicBezTo>
                <a:cubicBezTo>
                  <a:pt x="131" y="776"/>
                  <a:pt x="98" y="765"/>
                  <a:pt x="98" y="765"/>
                </a:cubicBezTo>
                <a:cubicBezTo>
                  <a:pt x="74" y="749"/>
                  <a:pt x="49" y="740"/>
                  <a:pt x="24" y="724"/>
                </a:cubicBezTo>
                <a:cubicBezTo>
                  <a:pt x="27" y="707"/>
                  <a:pt x="25" y="689"/>
                  <a:pt x="33" y="674"/>
                </a:cubicBezTo>
                <a:cubicBezTo>
                  <a:pt x="63" y="619"/>
                  <a:pt x="131" y="615"/>
                  <a:pt x="181" y="592"/>
                </a:cubicBezTo>
                <a:cubicBezTo>
                  <a:pt x="318" y="530"/>
                  <a:pt x="352" y="550"/>
                  <a:pt x="534" y="543"/>
                </a:cubicBezTo>
                <a:cubicBezTo>
                  <a:pt x="555" y="536"/>
                  <a:pt x="563" y="526"/>
                  <a:pt x="576" y="551"/>
                </a:cubicBezTo>
                <a:cubicBezTo>
                  <a:pt x="584" y="566"/>
                  <a:pt x="592" y="600"/>
                  <a:pt x="592" y="600"/>
                </a:cubicBezTo>
                <a:cubicBezTo>
                  <a:pt x="589" y="626"/>
                  <a:pt x="598" y="668"/>
                  <a:pt x="567" y="683"/>
                </a:cubicBezTo>
                <a:cubicBezTo>
                  <a:pt x="552" y="691"/>
                  <a:pt x="518" y="699"/>
                  <a:pt x="518" y="699"/>
                </a:cubicBezTo>
                <a:cubicBezTo>
                  <a:pt x="387" y="692"/>
                  <a:pt x="263" y="679"/>
                  <a:pt x="140" y="633"/>
                </a:cubicBezTo>
                <a:cubicBezTo>
                  <a:pt x="115" y="609"/>
                  <a:pt x="82" y="602"/>
                  <a:pt x="49" y="592"/>
                </a:cubicBezTo>
                <a:cubicBezTo>
                  <a:pt x="23" y="552"/>
                  <a:pt x="14" y="578"/>
                  <a:pt x="0" y="535"/>
                </a:cubicBezTo>
                <a:cubicBezTo>
                  <a:pt x="5" y="519"/>
                  <a:pt x="7" y="502"/>
                  <a:pt x="24" y="493"/>
                </a:cubicBezTo>
                <a:cubicBezTo>
                  <a:pt x="77" y="466"/>
                  <a:pt x="146" y="446"/>
                  <a:pt x="205" y="436"/>
                </a:cubicBezTo>
                <a:cubicBezTo>
                  <a:pt x="287" y="439"/>
                  <a:pt x="370" y="436"/>
                  <a:pt x="452" y="444"/>
                </a:cubicBezTo>
                <a:cubicBezTo>
                  <a:pt x="476" y="446"/>
                  <a:pt x="485" y="510"/>
                  <a:pt x="485" y="510"/>
                </a:cubicBezTo>
                <a:cubicBezTo>
                  <a:pt x="448" y="547"/>
                  <a:pt x="471" y="532"/>
                  <a:pt x="411" y="551"/>
                </a:cubicBezTo>
                <a:cubicBezTo>
                  <a:pt x="403" y="554"/>
                  <a:pt x="386" y="559"/>
                  <a:pt x="386" y="559"/>
                </a:cubicBezTo>
                <a:cubicBezTo>
                  <a:pt x="334" y="557"/>
                  <a:pt x="177" y="591"/>
                  <a:pt x="115" y="526"/>
                </a:cubicBezTo>
                <a:cubicBezTo>
                  <a:pt x="84" y="434"/>
                  <a:pt x="143" y="379"/>
                  <a:pt x="189" y="312"/>
                </a:cubicBezTo>
                <a:cubicBezTo>
                  <a:pt x="198" y="285"/>
                  <a:pt x="230" y="238"/>
                  <a:pt x="230" y="238"/>
                </a:cubicBezTo>
                <a:cubicBezTo>
                  <a:pt x="225" y="230"/>
                  <a:pt x="214" y="224"/>
                  <a:pt x="214" y="214"/>
                </a:cubicBezTo>
                <a:cubicBezTo>
                  <a:pt x="214" y="206"/>
                  <a:pt x="227" y="204"/>
                  <a:pt x="230" y="197"/>
                </a:cubicBezTo>
                <a:cubicBezTo>
                  <a:pt x="241" y="174"/>
                  <a:pt x="246" y="147"/>
                  <a:pt x="255" y="123"/>
                </a:cubicBezTo>
                <a:cubicBezTo>
                  <a:pt x="252" y="93"/>
                  <a:pt x="250" y="63"/>
                  <a:pt x="246" y="33"/>
                </a:cubicBezTo>
                <a:cubicBezTo>
                  <a:pt x="244" y="22"/>
                  <a:pt x="238" y="0"/>
                  <a:pt x="238" y="0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2819400" y="2057400"/>
            <a:ext cx="2184400" cy="4298950"/>
          </a:xfrm>
          <a:custGeom>
            <a:avLst/>
            <a:gdLst>
              <a:gd name="T0" fmla="*/ 2147483647 w 1376"/>
              <a:gd name="T1" fmla="*/ 2147483647 h 2708"/>
              <a:gd name="T2" fmla="*/ 2147483647 w 1376"/>
              <a:gd name="T3" fmla="*/ 2147483647 h 2708"/>
              <a:gd name="T4" fmla="*/ 2147483647 w 1376"/>
              <a:gd name="T5" fmla="*/ 2147483647 h 2708"/>
              <a:gd name="T6" fmla="*/ 2147483647 w 1376"/>
              <a:gd name="T7" fmla="*/ 2147483647 h 2708"/>
              <a:gd name="T8" fmla="*/ 2147483647 w 1376"/>
              <a:gd name="T9" fmla="*/ 2147483647 h 2708"/>
              <a:gd name="T10" fmla="*/ 2147483647 w 1376"/>
              <a:gd name="T11" fmla="*/ 2147483647 h 2708"/>
              <a:gd name="T12" fmla="*/ 2147483647 w 1376"/>
              <a:gd name="T13" fmla="*/ 2147483647 h 2708"/>
              <a:gd name="T14" fmla="*/ 2147483647 w 1376"/>
              <a:gd name="T15" fmla="*/ 2147483647 h 2708"/>
              <a:gd name="T16" fmla="*/ 2147483647 w 1376"/>
              <a:gd name="T17" fmla="*/ 2147483647 h 2708"/>
              <a:gd name="T18" fmla="*/ 2147483647 w 1376"/>
              <a:gd name="T19" fmla="*/ 2147483647 h 2708"/>
              <a:gd name="T20" fmla="*/ 2147483647 w 1376"/>
              <a:gd name="T21" fmla="*/ 2147483647 h 2708"/>
              <a:gd name="T22" fmla="*/ 2147483647 w 1376"/>
              <a:gd name="T23" fmla="*/ 2147483647 h 2708"/>
              <a:gd name="T24" fmla="*/ 2147483647 w 1376"/>
              <a:gd name="T25" fmla="*/ 2147483647 h 2708"/>
              <a:gd name="T26" fmla="*/ 2147483647 w 1376"/>
              <a:gd name="T27" fmla="*/ 2147483647 h 2708"/>
              <a:gd name="T28" fmla="*/ 2147483647 w 1376"/>
              <a:gd name="T29" fmla="*/ 2147483647 h 2708"/>
              <a:gd name="T30" fmla="*/ 2147483647 w 1376"/>
              <a:gd name="T31" fmla="*/ 2147483647 h 2708"/>
              <a:gd name="T32" fmla="*/ 2147483647 w 1376"/>
              <a:gd name="T33" fmla="*/ 2147483647 h 2708"/>
              <a:gd name="T34" fmla="*/ 2147483647 w 1376"/>
              <a:gd name="T35" fmla="*/ 2147483647 h 2708"/>
              <a:gd name="T36" fmla="*/ 2147483647 w 1376"/>
              <a:gd name="T37" fmla="*/ 2147483647 h 2708"/>
              <a:gd name="T38" fmla="*/ 2147483647 w 1376"/>
              <a:gd name="T39" fmla="*/ 2147483647 h 2708"/>
              <a:gd name="T40" fmla="*/ 2147483647 w 1376"/>
              <a:gd name="T41" fmla="*/ 2147483647 h 2708"/>
              <a:gd name="T42" fmla="*/ 2147483647 w 1376"/>
              <a:gd name="T43" fmla="*/ 2147483647 h 2708"/>
              <a:gd name="T44" fmla="*/ 2147483647 w 1376"/>
              <a:gd name="T45" fmla="*/ 2147483647 h 2708"/>
              <a:gd name="T46" fmla="*/ 2147483647 w 1376"/>
              <a:gd name="T47" fmla="*/ 2147483647 h 2708"/>
              <a:gd name="T48" fmla="*/ 2147483647 w 1376"/>
              <a:gd name="T49" fmla="*/ 2147483647 h 2708"/>
              <a:gd name="T50" fmla="*/ 2147483647 w 1376"/>
              <a:gd name="T51" fmla="*/ 2147483647 h 2708"/>
              <a:gd name="T52" fmla="*/ 2147483647 w 1376"/>
              <a:gd name="T53" fmla="*/ 2147483647 h 2708"/>
              <a:gd name="T54" fmla="*/ 2147483647 w 1376"/>
              <a:gd name="T55" fmla="*/ 2147483647 h 2708"/>
              <a:gd name="T56" fmla="*/ 2147483647 w 1376"/>
              <a:gd name="T57" fmla="*/ 2147483647 h 2708"/>
              <a:gd name="T58" fmla="*/ 2147483647 w 1376"/>
              <a:gd name="T59" fmla="*/ 2147483647 h 2708"/>
              <a:gd name="T60" fmla="*/ 2147483647 w 1376"/>
              <a:gd name="T61" fmla="*/ 2147483647 h 2708"/>
              <a:gd name="T62" fmla="*/ 2147483647 w 1376"/>
              <a:gd name="T63" fmla="*/ 2147483647 h 2708"/>
              <a:gd name="T64" fmla="*/ 2147483647 w 1376"/>
              <a:gd name="T65" fmla="*/ 2147483647 h 2708"/>
              <a:gd name="T66" fmla="*/ 2147483647 w 1376"/>
              <a:gd name="T67" fmla="*/ 2147483647 h 2708"/>
              <a:gd name="T68" fmla="*/ 2147483647 w 1376"/>
              <a:gd name="T69" fmla="*/ 2147483647 h 270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6"/>
              <a:gd name="T106" fmla="*/ 0 h 2708"/>
              <a:gd name="T107" fmla="*/ 1376 w 1376"/>
              <a:gd name="T108" fmla="*/ 2708 h 270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6" h="2708">
                <a:moveTo>
                  <a:pt x="0" y="0"/>
                </a:moveTo>
                <a:cubicBezTo>
                  <a:pt x="166" y="2"/>
                  <a:pt x="614" y="1"/>
                  <a:pt x="872" y="17"/>
                </a:cubicBezTo>
                <a:cubicBezTo>
                  <a:pt x="941" y="21"/>
                  <a:pt x="1010" y="30"/>
                  <a:pt x="1078" y="42"/>
                </a:cubicBezTo>
                <a:cubicBezTo>
                  <a:pt x="1149" y="54"/>
                  <a:pt x="1106" y="43"/>
                  <a:pt x="1177" y="66"/>
                </a:cubicBezTo>
                <a:cubicBezTo>
                  <a:pt x="1185" y="69"/>
                  <a:pt x="1202" y="74"/>
                  <a:pt x="1202" y="74"/>
                </a:cubicBezTo>
                <a:cubicBezTo>
                  <a:pt x="1207" y="80"/>
                  <a:pt x="1211" y="87"/>
                  <a:pt x="1218" y="91"/>
                </a:cubicBezTo>
                <a:cubicBezTo>
                  <a:pt x="1233" y="99"/>
                  <a:pt x="1267" y="107"/>
                  <a:pt x="1267" y="107"/>
                </a:cubicBezTo>
                <a:cubicBezTo>
                  <a:pt x="1312" y="152"/>
                  <a:pt x="1252" y="97"/>
                  <a:pt x="1309" y="132"/>
                </a:cubicBezTo>
                <a:cubicBezTo>
                  <a:pt x="1324" y="141"/>
                  <a:pt x="1335" y="156"/>
                  <a:pt x="1350" y="165"/>
                </a:cubicBezTo>
                <a:cubicBezTo>
                  <a:pt x="1376" y="206"/>
                  <a:pt x="1376" y="263"/>
                  <a:pt x="1350" y="305"/>
                </a:cubicBezTo>
                <a:cubicBezTo>
                  <a:pt x="1342" y="318"/>
                  <a:pt x="1331" y="331"/>
                  <a:pt x="1317" y="338"/>
                </a:cubicBezTo>
                <a:cubicBezTo>
                  <a:pt x="1301" y="346"/>
                  <a:pt x="1267" y="354"/>
                  <a:pt x="1267" y="354"/>
                </a:cubicBezTo>
                <a:cubicBezTo>
                  <a:pt x="1221" y="387"/>
                  <a:pt x="1158" y="399"/>
                  <a:pt x="1103" y="412"/>
                </a:cubicBezTo>
                <a:cubicBezTo>
                  <a:pt x="845" y="408"/>
                  <a:pt x="667" y="408"/>
                  <a:pt x="436" y="371"/>
                </a:cubicBezTo>
                <a:cubicBezTo>
                  <a:pt x="405" y="359"/>
                  <a:pt x="397" y="349"/>
                  <a:pt x="379" y="321"/>
                </a:cubicBezTo>
                <a:cubicBezTo>
                  <a:pt x="382" y="305"/>
                  <a:pt x="381" y="288"/>
                  <a:pt x="387" y="272"/>
                </a:cubicBezTo>
                <a:cubicBezTo>
                  <a:pt x="400" y="238"/>
                  <a:pt x="494" y="240"/>
                  <a:pt x="510" y="239"/>
                </a:cubicBezTo>
                <a:cubicBezTo>
                  <a:pt x="568" y="235"/>
                  <a:pt x="625" y="234"/>
                  <a:pt x="683" y="231"/>
                </a:cubicBezTo>
                <a:cubicBezTo>
                  <a:pt x="823" y="233"/>
                  <a:pt x="1116" y="195"/>
                  <a:pt x="1300" y="264"/>
                </a:cubicBezTo>
                <a:cubicBezTo>
                  <a:pt x="1328" y="290"/>
                  <a:pt x="1338" y="318"/>
                  <a:pt x="1350" y="354"/>
                </a:cubicBezTo>
                <a:cubicBezTo>
                  <a:pt x="1356" y="371"/>
                  <a:pt x="1366" y="404"/>
                  <a:pt x="1366" y="404"/>
                </a:cubicBezTo>
                <a:cubicBezTo>
                  <a:pt x="1363" y="434"/>
                  <a:pt x="1366" y="465"/>
                  <a:pt x="1358" y="494"/>
                </a:cubicBezTo>
                <a:cubicBezTo>
                  <a:pt x="1355" y="505"/>
                  <a:pt x="1339" y="509"/>
                  <a:pt x="1333" y="519"/>
                </a:cubicBezTo>
                <a:cubicBezTo>
                  <a:pt x="1315" y="551"/>
                  <a:pt x="1322" y="563"/>
                  <a:pt x="1292" y="593"/>
                </a:cubicBezTo>
                <a:cubicBezTo>
                  <a:pt x="1289" y="604"/>
                  <a:pt x="1293" y="619"/>
                  <a:pt x="1284" y="626"/>
                </a:cubicBezTo>
                <a:cubicBezTo>
                  <a:pt x="1250" y="655"/>
                  <a:pt x="1080" y="666"/>
                  <a:pt x="1062" y="667"/>
                </a:cubicBezTo>
                <a:cubicBezTo>
                  <a:pt x="901" y="664"/>
                  <a:pt x="658" y="746"/>
                  <a:pt x="527" y="609"/>
                </a:cubicBezTo>
                <a:cubicBezTo>
                  <a:pt x="521" y="593"/>
                  <a:pt x="516" y="576"/>
                  <a:pt x="510" y="560"/>
                </a:cubicBezTo>
                <a:cubicBezTo>
                  <a:pt x="486" y="491"/>
                  <a:pt x="629" y="470"/>
                  <a:pt x="667" y="461"/>
                </a:cubicBezTo>
                <a:cubicBezTo>
                  <a:pt x="863" y="465"/>
                  <a:pt x="1006" y="447"/>
                  <a:pt x="1177" y="502"/>
                </a:cubicBezTo>
                <a:cubicBezTo>
                  <a:pt x="1193" y="519"/>
                  <a:pt x="1210" y="535"/>
                  <a:pt x="1226" y="552"/>
                </a:cubicBezTo>
                <a:cubicBezTo>
                  <a:pt x="1238" y="588"/>
                  <a:pt x="1264" y="614"/>
                  <a:pt x="1276" y="650"/>
                </a:cubicBezTo>
                <a:cubicBezTo>
                  <a:pt x="1282" y="667"/>
                  <a:pt x="1292" y="700"/>
                  <a:pt x="1292" y="700"/>
                </a:cubicBezTo>
                <a:cubicBezTo>
                  <a:pt x="1284" y="768"/>
                  <a:pt x="1281" y="798"/>
                  <a:pt x="1210" y="815"/>
                </a:cubicBezTo>
                <a:cubicBezTo>
                  <a:pt x="1111" y="878"/>
                  <a:pt x="669" y="823"/>
                  <a:pt x="667" y="823"/>
                </a:cubicBezTo>
                <a:cubicBezTo>
                  <a:pt x="601" y="815"/>
                  <a:pt x="605" y="821"/>
                  <a:pt x="568" y="782"/>
                </a:cubicBezTo>
                <a:cubicBezTo>
                  <a:pt x="571" y="774"/>
                  <a:pt x="570" y="763"/>
                  <a:pt x="576" y="757"/>
                </a:cubicBezTo>
                <a:cubicBezTo>
                  <a:pt x="587" y="746"/>
                  <a:pt x="651" y="729"/>
                  <a:pt x="667" y="725"/>
                </a:cubicBezTo>
                <a:cubicBezTo>
                  <a:pt x="848" y="729"/>
                  <a:pt x="934" y="705"/>
                  <a:pt x="1070" y="749"/>
                </a:cubicBezTo>
                <a:cubicBezTo>
                  <a:pt x="1117" y="799"/>
                  <a:pt x="1186" y="830"/>
                  <a:pt x="1226" y="889"/>
                </a:cubicBezTo>
                <a:cubicBezTo>
                  <a:pt x="1243" y="914"/>
                  <a:pt x="1264" y="942"/>
                  <a:pt x="1276" y="971"/>
                </a:cubicBezTo>
                <a:cubicBezTo>
                  <a:pt x="1282" y="987"/>
                  <a:pt x="1292" y="1021"/>
                  <a:pt x="1292" y="1021"/>
                </a:cubicBezTo>
                <a:cubicBezTo>
                  <a:pt x="1287" y="1037"/>
                  <a:pt x="1284" y="1055"/>
                  <a:pt x="1276" y="1070"/>
                </a:cubicBezTo>
                <a:cubicBezTo>
                  <a:pt x="1266" y="1090"/>
                  <a:pt x="1252" y="1088"/>
                  <a:pt x="1234" y="1095"/>
                </a:cubicBezTo>
                <a:cubicBezTo>
                  <a:pt x="1190" y="1111"/>
                  <a:pt x="1148" y="1125"/>
                  <a:pt x="1103" y="1136"/>
                </a:cubicBezTo>
                <a:cubicBezTo>
                  <a:pt x="944" y="1132"/>
                  <a:pt x="783" y="1143"/>
                  <a:pt x="626" y="1119"/>
                </a:cubicBezTo>
                <a:cubicBezTo>
                  <a:pt x="615" y="1117"/>
                  <a:pt x="596" y="1083"/>
                  <a:pt x="593" y="1078"/>
                </a:cubicBezTo>
                <a:cubicBezTo>
                  <a:pt x="628" y="974"/>
                  <a:pt x="812" y="1051"/>
                  <a:pt x="922" y="1054"/>
                </a:cubicBezTo>
                <a:cubicBezTo>
                  <a:pt x="997" y="1072"/>
                  <a:pt x="1020" y="1119"/>
                  <a:pt x="1070" y="1169"/>
                </a:cubicBezTo>
                <a:cubicBezTo>
                  <a:pt x="1089" y="1230"/>
                  <a:pt x="1083" y="1276"/>
                  <a:pt x="1021" y="1292"/>
                </a:cubicBezTo>
                <a:cubicBezTo>
                  <a:pt x="981" y="1319"/>
                  <a:pt x="1006" y="1305"/>
                  <a:pt x="946" y="1325"/>
                </a:cubicBezTo>
                <a:cubicBezTo>
                  <a:pt x="938" y="1328"/>
                  <a:pt x="922" y="1333"/>
                  <a:pt x="922" y="1333"/>
                </a:cubicBezTo>
                <a:cubicBezTo>
                  <a:pt x="881" y="1331"/>
                  <a:pt x="596" y="1364"/>
                  <a:pt x="733" y="1276"/>
                </a:cubicBezTo>
                <a:cubicBezTo>
                  <a:pt x="937" y="1282"/>
                  <a:pt x="1005" y="1252"/>
                  <a:pt x="1136" y="1383"/>
                </a:cubicBezTo>
                <a:cubicBezTo>
                  <a:pt x="1146" y="1434"/>
                  <a:pt x="1163" y="1468"/>
                  <a:pt x="1144" y="1523"/>
                </a:cubicBezTo>
                <a:cubicBezTo>
                  <a:pt x="1130" y="1564"/>
                  <a:pt x="1083" y="1625"/>
                  <a:pt x="1053" y="1654"/>
                </a:cubicBezTo>
                <a:cubicBezTo>
                  <a:pt x="1030" y="1677"/>
                  <a:pt x="1047" y="1684"/>
                  <a:pt x="1012" y="1695"/>
                </a:cubicBezTo>
                <a:cubicBezTo>
                  <a:pt x="994" y="1701"/>
                  <a:pt x="974" y="1701"/>
                  <a:pt x="955" y="1704"/>
                </a:cubicBezTo>
                <a:cubicBezTo>
                  <a:pt x="651" y="1693"/>
                  <a:pt x="779" y="1738"/>
                  <a:pt x="667" y="1663"/>
                </a:cubicBezTo>
                <a:cubicBezTo>
                  <a:pt x="651" y="1619"/>
                  <a:pt x="671" y="1619"/>
                  <a:pt x="708" y="1605"/>
                </a:cubicBezTo>
                <a:cubicBezTo>
                  <a:pt x="789" y="1575"/>
                  <a:pt x="678" y="1598"/>
                  <a:pt x="807" y="1580"/>
                </a:cubicBezTo>
                <a:cubicBezTo>
                  <a:pt x="897" y="1592"/>
                  <a:pt x="943" y="1613"/>
                  <a:pt x="996" y="1687"/>
                </a:cubicBezTo>
                <a:cubicBezTo>
                  <a:pt x="1007" y="1757"/>
                  <a:pt x="1038" y="1873"/>
                  <a:pt x="955" y="1901"/>
                </a:cubicBezTo>
                <a:cubicBezTo>
                  <a:pt x="871" y="1896"/>
                  <a:pt x="820" y="1915"/>
                  <a:pt x="765" y="1860"/>
                </a:cubicBezTo>
                <a:cubicBezTo>
                  <a:pt x="756" y="1832"/>
                  <a:pt x="747" y="1830"/>
                  <a:pt x="782" y="1811"/>
                </a:cubicBezTo>
                <a:cubicBezTo>
                  <a:pt x="797" y="1803"/>
                  <a:pt x="831" y="1794"/>
                  <a:pt x="831" y="1794"/>
                </a:cubicBezTo>
                <a:cubicBezTo>
                  <a:pt x="861" y="1797"/>
                  <a:pt x="892" y="1795"/>
                  <a:pt x="922" y="1802"/>
                </a:cubicBezTo>
                <a:cubicBezTo>
                  <a:pt x="938" y="1806"/>
                  <a:pt x="942" y="1834"/>
                  <a:pt x="946" y="1844"/>
                </a:cubicBezTo>
                <a:cubicBezTo>
                  <a:pt x="971" y="1915"/>
                  <a:pt x="980" y="1983"/>
                  <a:pt x="988" y="2058"/>
                </a:cubicBezTo>
                <a:cubicBezTo>
                  <a:pt x="981" y="2188"/>
                  <a:pt x="970" y="2309"/>
                  <a:pt x="946" y="2436"/>
                </a:cubicBezTo>
                <a:cubicBezTo>
                  <a:pt x="929" y="2525"/>
                  <a:pt x="946" y="2617"/>
                  <a:pt x="946" y="2708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 flipH="1">
            <a:off x="7921625" y="4286250"/>
            <a:ext cx="1222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>
                <a:latin typeface="Arial" charset="0"/>
              </a:rPr>
              <a:t>Mobbere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048000" y="1676400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>
                <a:latin typeface="Arial" charset="0"/>
              </a:rPr>
              <a:t>Offeret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charset="0"/>
            </a:endParaRPr>
          </a:p>
        </p:txBody>
      </p:sp>
      <p:sp>
        <p:nvSpPr>
          <p:cNvPr id="8201" name="TekstSylinder 8"/>
          <p:cNvSpPr txBox="1">
            <a:spLocks noChangeArrowheads="1"/>
          </p:cNvSpPr>
          <p:nvPr/>
        </p:nvSpPr>
        <p:spPr bwMode="auto">
          <a:xfrm>
            <a:off x="2143125" y="857250"/>
            <a:ext cx="5383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3600" b="1"/>
              <a:t>Konsekvenser av mobbing</a:t>
            </a:r>
          </a:p>
        </p:txBody>
      </p:sp>
      <p:sp>
        <p:nvSpPr>
          <p:cNvPr id="8202" name="TekstSylinder 9"/>
          <p:cNvSpPr txBox="1">
            <a:spLocks noChangeArrowheads="1"/>
          </p:cNvSpPr>
          <p:nvPr/>
        </p:nvSpPr>
        <p:spPr bwMode="auto">
          <a:xfrm>
            <a:off x="7143750" y="4869161"/>
            <a:ext cx="2000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b-NO" altLang="nb-NO" sz="1800" dirty="0"/>
              <a:t>Relasjons-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/>
              <a:t>  vansker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z="1800" dirty="0"/>
              <a:t>Tilpasnings-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/>
              <a:t>  vansker                 </a:t>
            </a:r>
          </a:p>
        </p:txBody>
      </p:sp>
      <p:sp>
        <p:nvSpPr>
          <p:cNvPr id="82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</p:spTree>
    <p:extLst>
      <p:ext uri="{BB962C8B-B14F-4D97-AF65-F5344CB8AC3E}">
        <p14:creationId xmlns:p14="http://schemas.microsoft.com/office/powerpoint/2010/main" val="24129916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221" y="1609725"/>
            <a:ext cx="61436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Grunnlagsdokumentet for arbeidet med barnehagemiljø, skolemiljø, mobbing og andre krenkelser (2016)</a:t>
            </a:r>
          </a:p>
        </p:txBody>
      </p:sp>
      <p:sp>
        <p:nvSpPr>
          <p:cNvPr id="3" name="Rektangel 2"/>
          <p:cNvSpPr/>
          <p:nvPr/>
        </p:nvSpPr>
        <p:spPr>
          <a:xfrm>
            <a:off x="1763688" y="3429000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700" dirty="0">
                <a:hlinkClick r:id="rId3"/>
              </a:rPr>
              <a:t>https://www.udir.no/laring-og-trivsel/laringsmiljo/psykososialt-miljo/tilbud-om-kompetanseutvikling-miljo-og-mobbing/Satsing-inkludering/</a:t>
            </a:r>
            <a:endParaRPr lang="nb-NO" sz="700" dirty="0"/>
          </a:p>
          <a:p>
            <a:endParaRPr lang="nb-NO" sz="7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868144" y="522920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i="1" dirty="0"/>
              <a:t>En felles plattform for statlige aktører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5940152" y="5966419"/>
            <a:ext cx="2518048" cy="576064"/>
          </a:xfrm>
          <a:prstGeom prst="rect">
            <a:avLst/>
          </a:prstGeom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prstClr val="black"/>
                </a:solidFill>
                <a:latin typeface="Times" charset="0"/>
              </a:rPr>
              <a:t>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135" y="1916832"/>
            <a:ext cx="7772400" cy="3905150"/>
          </a:xfrm>
        </p:spPr>
        <p:txBody>
          <a:bodyPr/>
          <a:lstStyle/>
          <a:p>
            <a:pPr eaLnBrk="1" hangingPunct="1"/>
            <a:r>
              <a:rPr lang="nb-NO" altLang="nb-NO" b="1" dirty="0"/>
              <a:t>KONTAKTMOBBING</a:t>
            </a:r>
          </a:p>
          <a:p>
            <a:pPr lvl="1" eaLnBrk="1" hangingPunct="1"/>
            <a:r>
              <a:rPr lang="nb-NO" altLang="nb-NO" sz="2000" dirty="0"/>
              <a:t>Fysisk </a:t>
            </a:r>
          </a:p>
          <a:p>
            <a:pPr lvl="1" eaLnBrk="1" hangingPunct="1"/>
            <a:r>
              <a:rPr lang="nb-NO" altLang="nb-NO" sz="2000" dirty="0"/>
              <a:t>Erting eller trusler</a:t>
            </a:r>
          </a:p>
          <a:p>
            <a:pPr lvl="1" eaLnBrk="1" hangingPunct="1"/>
            <a:r>
              <a:rPr lang="nb-NO" altLang="nb-NO" sz="2000" dirty="0"/>
              <a:t>Utfrysing</a:t>
            </a:r>
          </a:p>
          <a:p>
            <a:pPr lvl="1" eaLnBrk="1" hangingPunct="1"/>
            <a:endParaRPr lang="nb-NO" altLang="nb-NO" dirty="0"/>
          </a:p>
          <a:p>
            <a:pPr marL="355600" lvl="1" indent="0" eaLnBrk="1" hangingPunct="1">
              <a:buNone/>
            </a:pPr>
            <a:endParaRPr lang="nb-NO" altLang="nb-NO" dirty="0"/>
          </a:p>
          <a:p>
            <a:pPr eaLnBrk="1" hangingPunct="1"/>
            <a:r>
              <a:rPr lang="nb-NO" altLang="nb-NO" b="1" dirty="0"/>
              <a:t>DIGITAL MOBBING</a:t>
            </a:r>
          </a:p>
          <a:p>
            <a:pPr lvl="1" eaLnBrk="1" hangingPunct="1"/>
            <a:r>
              <a:rPr lang="nb-NO" altLang="nb-NO" sz="2000" dirty="0"/>
              <a:t>Mobbing ved bruk av digitale hjelpemidler</a:t>
            </a:r>
          </a:p>
          <a:p>
            <a:pPr lvl="1" eaLnBrk="1" hangingPunct="1"/>
            <a:r>
              <a:rPr lang="nb-NO" altLang="nb-NO" sz="2000" dirty="0"/>
              <a:t>Samtale, tekst, bilder, film, utelukke/blokkere, ”like”…..</a:t>
            </a:r>
          </a:p>
          <a:p>
            <a:pPr lvl="1" eaLnBrk="1" hangingPunct="1"/>
            <a:r>
              <a:rPr lang="nb-NO" altLang="nb-NO" sz="2000" dirty="0"/>
              <a:t>Særpreg: anonymitet, tilgjengelighet, ubegrenset publikum, spredning, </a:t>
            </a:r>
          </a:p>
          <a:p>
            <a:pPr eaLnBrk="1" hangingPunct="1"/>
            <a:endParaRPr lang="nb-NO" sz="1800" dirty="0"/>
          </a:p>
          <a:p>
            <a:pPr eaLnBrk="1" hangingPunct="1"/>
            <a:endParaRPr lang="nb-NO" sz="2400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24075" y="381000"/>
            <a:ext cx="5040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sz="2400" b="1" dirty="0">
                <a:solidFill>
                  <a:prstClr val="white"/>
                </a:solidFill>
                <a:latin typeface="Times" charset="0"/>
                <a:cs typeface="Arial" charset="0"/>
              </a:rPr>
              <a:t>Ulike former for mobbing 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Ulike former for mobbing</a:t>
            </a:r>
          </a:p>
        </p:txBody>
      </p:sp>
    </p:spTree>
    <p:extLst>
      <p:ext uri="{BB962C8B-B14F-4D97-AF65-F5344CB8AC3E}">
        <p14:creationId xmlns:p14="http://schemas.microsoft.com/office/powerpoint/2010/main" val="3665134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Krenkelser- Konflikt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Ord og handlinger som ikke er regelmessige eller ondsinnede, kan oppleves sterkt krenkende for den eleven som blir utsatt for det. </a:t>
            </a:r>
          </a:p>
          <a:p>
            <a:pPr>
              <a:lnSpc>
                <a:spcPct val="150000"/>
              </a:lnSpc>
            </a:pPr>
            <a:endParaRPr lang="nb-NO" dirty="0"/>
          </a:p>
          <a:p>
            <a:pPr marL="0" indent="0">
              <a:buNone/>
            </a:pPr>
            <a:r>
              <a:rPr lang="nb-NO" sz="1800" i="1" dirty="0"/>
              <a:t>(Udir.no/bedre læringsmiljø/elevrelasjoner/mobbing og krenkelser)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A29A07-4BEB-44FA-9095-4B137A0DAC17}" type="slidenum">
              <a:rPr lang="nb-NO" sz="2400" smtClean="0">
                <a:solidFill>
                  <a:prstClr val="black"/>
                </a:solidFill>
                <a:latin typeface="Times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1351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811846"/>
            <a:ext cx="7508875" cy="419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som blir plaget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b-NO" sz="2400" dirty="0"/>
              <a:t>ikke spesielle ytre kjennetegn</a:t>
            </a:r>
          </a:p>
          <a:p>
            <a:pPr eaLnBrk="1" hangingPunct="1">
              <a:lnSpc>
                <a:spcPct val="150000"/>
              </a:lnSpc>
            </a:pPr>
            <a:r>
              <a:rPr lang="nb-NO" sz="2400" dirty="0"/>
              <a:t>gutter litt under gjennomsnitt i fysisk styrke</a:t>
            </a:r>
          </a:p>
          <a:p>
            <a:pPr eaLnBrk="1" hangingPunct="1">
              <a:lnSpc>
                <a:spcPct val="150000"/>
              </a:lnSpc>
            </a:pPr>
            <a:r>
              <a:rPr lang="nb-NO" sz="2400" dirty="0"/>
              <a:t>under gjennomsnitt i skoleprestasjoner</a:t>
            </a:r>
          </a:p>
          <a:p>
            <a:pPr eaLnBrk="1" hangingPunct="1">
              <a:lnSpc>
                <a:spcPct val="150000"/>
              </a:lnSpc>
            </a:pPr>
            <a:r>
              <a:rPr lang="nb-NO" sz="2400" dirty="0"/>
              <a:t>mer engstelige og deprimerte</a:t>
            </a:r>
          </a:p>
          <a:p>
            <a:pPr eaLnBrk="1" hangingPunct="1">
              <a:lnSpc>
                <a:spcPct val="150000"/>
              </a:lnSpc>
            </a:pPr>
            <a:r>
              <a:rPr lang="nb-NO" sz="2400" dirty="0"/>
              <a:t>lavere selvbilde</a:t>
            </a:r>
          </a:p>
          <a:p>
            <a:pPr eaLnBrk="1" hangingPunct="1">
              <a:lnSpc>
                <a:spcPct val="150000"/>
              </a:lnSpc>
            </a:pPr>
            <a:r>
              <a:rPr lang="nb-NO" sz="2400" dirty="0"/>
              <a:t>ofte ensomme og lite populære</a:t>
            </a:r>
          </a:p>
          <a:p>
            <a:pPr eaLnBrk="1" hangingPunct="1">
              <a:lnSpc>
                <a:spcPct val="150000"/>
              </a:lnSpc>
            </a:pPr>
            <a:r>
              <a:rPr lang="nb-NO" sz="2400" dirty="0"/>
              <a:t>ikke særlig avvikende hjemmeforhold</a:t>
            </a:r>
          </a:p>
          <a:p>
            <a:pPr eaLnBrk="1" hangingPunct="1">
              <a:lnSpc>
                <a:spcPct val="150000"/>
              </a:lnSpc>
            </a:pPr>
            <a:r>
              <a:rPr lang="nb-NO" sz="2400" dirty="0"/>
              <a:t>ressurssterke elever kan også bli mobbet</a:t>
            </a:r>
          </a:p>
          <a:p>
            <a:pPr eaLnBrk="1" hangingPunct="1"/>
            <a:endParaRPr lang="nb-NO" sz="2800" dirty="0"/>
          </a:p>
        </p:txBody>
      </p:sp>
      <p:sp>
        <p:nvSpPr>
          <p:cNvPr id="7170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F78F6C7-5B3C-4F0B-B6C2-5E462A07EE53}" type="slidenum">
              <a:rPr lang="nb-NO" sz="2400" smtClean="0">
                <a:solidFill>
                  <a:prstClr val="black"/>
                </a:solidFill>
                <a:latin typeface="Times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62200" y="381000"/>
            <a:ext cx="4802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sz="3200" b="1">
                <a:solidFill>
                  <a:prstClr val="white"/>
                </a:solidFill>
                <a:latin typeface="Times" charset="0"/>
                <a:cs typeface="Arial" charset="0"/>
              </a:rPr>
              <a:t>De som blir mobbet</a:t>
            </a:r>
            <a:endParaRPr lang="nb-NO" sz="3600" b="1">
              <a:solidFill>
                <a:prstClr val="white"/>
              </a:solidFill>
              <a:latin typeface="Times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7695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De(n) som plager andre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340768"/>
            <a:ext cx="7543800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b-NO" sz="2400" dirty="0"/>
              <a:t>ikke spesielle ytre kjennetegn</a:t>
            </a:r>
          </a:p>
          <a:p>
            <a:pPr eaLnBrk="1" hangingPunct="1">
              <a:lnSpc>
                <a:spcPct val="150000"/>
              </a:lnSpc>
            </a:pPr>
            <a:r>
              <a:rPr lang="nb-NO" sz="2400" dirty="0"/>
              <a:t>gutter litt fysisk sterkere enn gjennomsnitt</a:t>
            </a:r>
          </a:p>
          <a:p>
            <a:pPr eaLnBrk="1" hangingPunct="1">
              <a:lnSpc>
                <a:spcPct val="150000"/>
              </a:lnSpc>
            </a:pPr>
            <a:r>
              <a:rPr lang="nb-NO" sz="2400" dirty="0"/>
              <a:t>gutter litt under gjennomsnitt i skoleprestasjoner</a:t>
            </a:r>
          </a:p>
          <a:p>
            <a:pPr eaLnBrk="1" hangingPunct="1">
              <a:lnSpc>
                <a:spcPct val="150000"/>
              </a:lnSpc>
            </a:pPr>
            <a:r>
              <a:rPr lang="nb-NO" sz="2400" dirty="0"/>
              <a:t>muligens mer engstelige og deprimerte</a:t>
            </a:r>
          </a:p>
          <a:p>
            <a:pPr eaLnBrk="1" hangingPunct="1">
              <a:lnSpc>
                <a:spcPct val="150000"/>
              </a:lnSpc>
            </a:pPr>
            <a:r>
              <a:rPr lang="nb-NO" sz="2400" dirty="0"/>
              <a:t>muligens lavere selvbilde</a:t>
            </a:r>
          </a:p>
          <a:p>
            <a:pPr eaLnBrk="1" hangingPunct="1">
              <a:lnSpc>
                <a:spcPct val="150000"/>
              </a:lnSpc>
            </a:pPr>
            <a:r>
              <a:rPr lang="nb-NO" sz="2400" dirty="0"/>
              <a:t>støtte fra mindre krets av elever</a:t>
            </a:r>
          </a:p>
          <a:p>
            <a:pPr eaLnBrk="1" hangingPunct="1">
              <a:lnSpc>
                <a:spcPct val="150000"/>
              </a:lnSpc>
            </a:pPr>
            <a:r>
              <a:rPr lang="nb-NO" sz="2400" dirty="0"/>
              <a:t>sammenheng med negative hjemmeforhold</a:t>
            </a:r>
          </a:p>
          <a:p>
            <a:pPr eaLnBrk="1" hangingPunct="1">
              <a:lnSpc>
                <a:spcPct val="150000"/>
              </a:lnSpc>
            </a:pPr>
            <a:endParaRPr lang="nb-NO" sz="2400" dirty="0"/>
          </a:p>
        </p:txBody>
      </p:sp>
      <p:sp>
        <p:nvSpPr>
          <p:cNvPr id="8194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246C40D-DB3A-4F2A-9383-5EA5CE94DA94}" type="slidenum">
              <a:rPr lang="nb-NO" sz="2400" smtClean="0">
                <a:solidFill>
                  <a:prstClr val="black"/>
                </a:solidFill>
                <a:latin typeface="Times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nb-NO" sz="2400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362200" y="381000"/>
            <a:ext cx="4802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sz="3200" b="1">
                <a:solidFill>
                  <a:prstClr val="white"/>
                </a:solidFill>
                <a:latin typeface="Times" charset="0"/>
                <a:cs typeface="Arial" charset="0"/>
              </a:rPr>
              <a:t>De som mobber andre</a:t>
            </a:r>
            <a:r>
              <a:rPr lang="nb-NO" sz="3600" b="1">
                <a:solidFill>
                  <a:prstClr val="white"/>
                </a:solidFill>
                <a:latin typeface="Times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00302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Summeoppgave 1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Snakk om begrepene mobbing og krenkelser slik de brukes på din skole og i din barnehage.</a:t>
            </a:r>
          </a:p>
          <a:p>
            <a:r>
              <a:rPr lang="nb-NO" dirty="0"/>
              <a:t>Hva er forskjellen på mobbing/krenkelser og konflikt?</a:t>
            </a:r>
          </a:p>
          <a:p>
            <a:endParaRPr lang="nb-NO" dirty="0"/>
          </a:p>
          <a:p>
            <a:r>
              <a:rPr lang="nb-NO" dirty="0"/>
              <a:t>Hva mener dere nulltoleranse for mobbing må innebære for skole og barnehage?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4885417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4450506"/>
          </a:xfrm>
        </p:spPr>
        <p:txBody>
          <a:bodyPr/>
          <a:lstStyle/>
          <a:p>
            <a:r>
              <a:rPr lang="nb-NO" i="1" dirty="0"/>
              <a:t>Blir man ikke sett, </a:t>
            </a:r>
            <a:br>
              <a:rPr lang="nb-NO" i="1" dirty="0"/>
            </a:br>
            <a:r>
              <a:rPr lang="nb-NO" i="1" dirty="0"/>
              <a:t>er man ingenting.</a:t>
            </a:r>
            <a:br>
              <a:rPr lang="nb-NO" i="1" dirty="0"/>
            </a:br>
            <a:r>
              <a:rPr lang="nb-NO" sz="2400" i="1" dirty="0"/>
              <a:t>CC Cowboys</a:t>
            </a:r>
          </a:p>
        </p:txBody>
      </p:sp>
      <p:pic>
        <p:nvPicPr>
          <p:cNvPr id="26628" name="Picture 4" descr="http://tse1.mm.bing.net/th?&amp;id=OIP.M7c11929f2fb5880ed49c4d2ea5497fc6o0&amp;w=211&amp;h=154&amp;c=0&amp;pid=1.9&amp;rs=0&amp;p=0&amp;r=0">
            <a:hlinkClick r:id="rId2" tooltip="Vis bildedetalje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2009775" cy="1466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506969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Mobbing?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«</a:t>
            </a:r>
            <a:r>
              <a:rPr lang="nb-NO" sz="3600" i="1" dirty="0"/>
              <a:t>Alle som har </a:t>
            </a:r>
            <a:r>
              <a:rPr lang="nb-NO" sz="3600" i="1" dirty="0" err="1"/>
              <a:t>matboks</a:t>
            </a:r>
            <a:r>
              <a:rPr lang="nb-NO" sz="3600" i="1" dirty="0"/>
              <a:t> med </a:t>
            </a:r>
            <a:r>
              <a:rPr lang="nb-NO" sz="3600" i="1" dirty="0" err="1"/>
              <a:t>Hello</a:t>
            </a:r>
            <a:r>
              <a:rPr lang="nb-NO" sz="3600" i="1" dirty="0"/>
              <a:t> Kitty får være med å leke»</a:t>
            </a:r>
          </a:p>
        </p:txBody>
      </p:sp>
      <p:pic>
        <p:nvPicPr>
          <p:cNvPr id="2050" name="Picture 2" descr="C:\Users\bmb\AppData\Local\Microsoft\Windows\Temporary Internet Files\Content.IE5\78UBG0QD\0511-1101-0118-1935_Stick_Figures_of_Preschool_Kids_Playing_clipart_ima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15" y="4021453"/>
            <a:ext cx="1750000" cy="17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6538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Mobbing?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813653"/>
            <a:ext cx="7508875" cy="418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Mobbing i barnehagen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35665" y="1916833"/>
            <a:ext cx="7751135" cy="4209331"/>
          </a:xfrm>
        </p:spPr>
        <p:txBody>
          <a:bodyPr/>
          <a:lstStyle/>
          <a:p>
            <a:r>
              <a:rPr lang="nb-NO" dirty="0"/>
              <a:t>Det meste av forskning er gjort på skolebarn, men forskningsfeltet er enig om at mobbing finner sted allerede i barnehagealder. </a:t>
            </a:r>
          </a:p>
          <a:p>
            <a:r>
              <a:rPr lang="nb-NO" dirty="0"/>
              <a:t>Når mobbing foregår i ei barnegruppe, skapes det også usikkerhet og frykt hos de som er tilskuere.</a:t>
            </a:r>
          </a:p>
        </p:txBody>
      </p:sp>
    </p:spTree>
    <p:extLst>
      <p:ext uri="{BB962C8B-B14F-4D97-AF65-F5344CB8AC3E}">
        <p14:creationId xmlns:p14="http://schemas.microsoft.com/office/powerpoint/2010/main" val="7270151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Målgruppe og hensikt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u="sng" dirty="0"/>
              <a:t>Målgruppen for dokumentet</a:t>
            </a:r>
            <a:r>
              <a:rPr lang="nb-NO" dirty="0"/>
              <a:t>: </a:t>
            </a:r>
            <a:r>
              <a:rPr lang="nb-NO" b="1" dirty="0"/>
              <a:t>Statlige aktører </a:t>
            </a:r>
            <a:r>
              <a:rPr lang="nb-NO" dirty="0"/>
              <a:t>innenfor utdanningssektoren som har oppgaver knyttet til barnehage og skolemiljø (Læringsmiljøsentrert, Fylkesmenn, Senter for IKT i utdanningen og direktoratet)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u="sng" dirty="0"/>
              <a:t>Hensikten med dokumentet</a:t>
            </a:r>
            <a:r>
              <a:rPr lang="nb-NO" dirty="0"/>
              <a:t>: </a:t>
            </a:r>
            <a:r>
              <a:rPr lang="nb-NO" i="1" dirty="0"/>
              <a:t>bidra til å etablere en </a:t>
            </a:r>
            <a:r>
              <a:rPr lang="nb-NO" b="1" i="1" dirty="0"/>
              <a:t>felles forståelse og begrepsbruk </a:t>
            </a:r>
            <a:r>
              <a:rPr lang="nb-NO" i="1" dirty="0"/>
              <a:t>statlige aktører om hvordan fremme trygge og gode barnehage og skolemiljø og forebygge, avdekke og håndtere mobbing og andre krenkelser</a:t>
            </a:r>
          </a:p>
        </p:txBody>
      </p:sp>
    </p:spTree>
    <p:extLst>
      <p:ext uri="{BB962C8B-B14F-4D97-AF65-F5344CB8AC3E}">
        <p14:creationId xmlns:p14="http://schemas.microsoft.com/office/powerpoint/2010/main" val="112957830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022" y="1712913"/>
            <a:ext cx="722475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Midtsand (2004)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Enkelte barn i barnehagen opplevde både direkte og indirekte mobbing gjennom fysisk og verbal aggresjon som: slåing, dytting, erting, bli ledd av og utestenging. Deres forskning viser at den indirekte mobbingen, hvor barn ble utestengt fra leken var mest utbredt. Det meste av mobbingen skjedde i </a:t>
            </a:r>
            <a:r>
              <a:rPr lang="nb-NO" sz="2400" dirty="0" err="1"/>
              <a:t>utetiden</a:t>
            </a:r>
            <a:r>
              <a:rPr lang="nb-NO" sz="2400" dirty="0"/>
              <a:t>.</a:t>
            </a:r>
          </a:p>
          <a:p>
            <a:r>
              <a:rPr lang="nb-NO" sz="2400" dirty="0"/>
              <a:t>Voksnes nærværende tilstedeværelse en avgjørende faktor for høy eller lav frekvens av utestenging fra lek for enkeltbarn.</a:t>
            </a:r>
          </a:p>
          <a:p>
            <a:pPr lvl="2"/>
            <a:r>
              <a:rPr lang="nb-NO" sz="1600" dirty="0"/>
              <a:t>(Helgeland 2015)</a:t>
            </a:r>
          </a:p>
        </p:txBody>
      </p:sp>
    </p:spTree>
    <p:extLst>
      <p:ext uri="{BB962C8B-B14F-4D97-AF65-F5344CB8AC3E}">
        <p14:creationId xmlns:p14="http://schemas.microsoft.com/office/powerpoint/2010/main" val="1611914219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Scott 2009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Plassere mobbing i:	 «hjertet av alminnelige 	gruppeinteraksjoners sentrale dynamikk».</a:t>
            </a:r>
          </a:p>
          <a:p>
            <a:pPr marL="0" indent="0">
              <a:buNone/>
            </a:pPr>
            <a:r>
              <a:rPr lang="nb-NO" dirty="0"/>
              <a:t>	</a:t>
            </a:r>
          </a:p>
          <a:p>
            <a:pPr marL="0" indent="0">
              <a:buNone/>
            </a:pPr>
            <a:r>
              <a:rPr lang="nb-NO" dirty="0"/>
              <a:t>Fokuset flyttes fra individuelle karakteristikker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u="sng" dirty="0"/>
              <a:t>til komplekse inkluderings- og ekskluderingsprosesser.</a:t>
            </a:r>
          </a:p>
        </p:txBody>
      </p:sp>
    </p:spTree>
    <p:extLst>
      <p:ext uri="{BB962C8B-B14F-4D97-AF65-F5344CB8AC3E}">
        <p14:creationId xmlns:p14="http://schemas.microsoft.com/office/powerpoint/2010/main" val="409678559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986" y="908720"/>
            <a:ext cx="7850502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268760"/>
            <a:ext cx="750887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852107"/>
            <a:ext cx="7508875" cy="411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124745"/>
            <a:ext cx="7723509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484784"/>
            <a:ext cx="7508875" cy="422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836713"/>
            <a:ext cx="7795517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Avdekking av mobbing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5509694" cy="366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145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831222"/>
            <a:ext cx="7508875" cy="415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333375"/>
            <a:ext cx="7653338" cy="1143000"/>
          </a:xfrm>
        </p:spPr>
        <p:txBody>
          <a:bodyPr/>
          <a:lstStyle/>
          <a:p>
            <a:pPr eaLnBrk="1" hangingPunct="1"/>
            <a:r>
              <a:rPr lang="nb-NO" altLang="nb-NO" sz="3200" b="1" dirty="0">
                <a:solidFill>
                  <a:srgbClr val="262626"/>
                </a:solidFill>
              </a:rPr>
              <a:t>Hva kan en forvente at skolen gjør for å avdekke og forebygge mobbing </a:t>
            </a:r>
            <a:r>
              <a:rPr lang="nb-NO" altLang="nb-NO" sz="3200" dirty="0">
                <a:solidFill>
                  <a:srgbClr val="262626"/>
                </a:solidFill>
              </a:rPr>
              <a:t>?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913" y="1557338"/>
            <a:ext cx="7292975" cy="452596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b-NO" altLang="nb-NO" sz="2000" dirty="0"/>
              <a:t>Undersøker saken umiddelbart når de får informasjon om at en elev muligens blir mobbet – </a:t>
            </a:r>
            <a:r>
              <a:rPr lang="nb-NO" altLang="nb-NO" sz="2000" dirty="0" err="1"/>
              <a:t>jmf</a:t>
            </a:r>
            <a:r>
              <a:rPr lang="nb-NO" altLang="nb-NO" sz="2000" dirty="0"/>
              <a:t>. § 9A i OLL. 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altLang="nb-NO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nb-NO" altLang="nb-NO" sz="2000" dirty="0"/>
              <a:t>Undersøkelse skal inneholde et systematisk arbeid for å få tak i samspill og kommunikasjon mellom elevene i klassen / gruppen og særlig samspill mellom mulig offer og andre elever. 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altLang="nb-NO" sz="2000" dirty="0"/>
          </a:p>
          <a:p>
            <a:pPr>
              <a:lnSpc>
                <a:spcPct val="90000"/>
              </a:lnSpc>
              <a:buNone/>
              <a:defRPr/>
            </a:pPr>
            <a:r>
              <a:rPr lang="nb-NO" altLang="nb-NO" sz="2000" b="1" dirty="0">
                <a:solidFill>
                  <a:srgbClr val="262626"/>
                </a:solidFill>
              </a:rPr>
              <a:t>Dette skal skriftliggjøres: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nb-NO" altLang="nb-NO" b="1" dirty="0">
                <a:solidFill>
                  <a:srgbClr val="262626"/>
                </a:solidFill>
              </a:rPr>
              <a:t> §</a:t>
            </a:r>
            <a:r>
              <a:rPr lang="nb-NO" altLang="nb-NO" sz="2000" b="1" dirty="0">
                <a:solidFill>
                  <a:srgbClr val="262626"/>
                </a:solidFill>
              </a:rPr>
              <a:t> </a:t>
            </a:r>
            <a:r>
              <a:rPr lang="nb-NO" altLang="nb-NO" dirty="0"/>
              <a:t>Det utarbeides en aktivitetsplan - §9A-4.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nb-NO" altLang="nb-NO" sz="2000" b="1" dirty="0">
              <a:solidFill>
                <a:srgbClr val="26262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b-NO" altLang="nb-NO" sz="2000" dirty="0"/>
              <a:t>Hvem som har ansvar for avdekking i den konkrete sak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altLang="nb-NO" sz="2000" dirty="0"/>
              <a:t>Hvilke metoder som </a:t>
            </a:r>
            <a:r>
              <a:rPr lang="nb-NO" altLang="nb-NO" dirty="0"/>
              <a:t>brukes</a:t>
            </a:r>
            <a:r>
              <a:rPr lang="nb-NO" altLang="nb-NO" sz="20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altLang="nb-NO" sz="2000" dirty="0"/>
              <a:t>Når avdekkingen skal være gjort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nb-NO" altLang="nb-NO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nb-NO" altLang="nb-NO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b-NO" altLang="nb-NO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08242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Aktør - relasjonskart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Hvem er sammen med hvem ?</a:t>
            </a:r>
          </a:p>
          <a:p>
            <a:r>
              <a:rPr lang="nb-NO" dirty="0"/>
              <a:t>Hvem leder an – tar lederrolle </a:t>
            </a:r>
          </a:p>
          <a:p>
            <a:r>
              <a:rPr lang="nb-NO" dirty="0"/>
              <a:t>Barn som er mye alene</a:t>
            </a:r>
          </a:p>
          <a:p>
            <a:r>
              <a:rPr lang="nb-NO" dirty="0"/>
              <a:t>Hvilket forhold har jeg som voksen til hver enkelt barn</a:t>
            </a:r>
          </a:p>
          <a:p>
            <a:r>
              <a:rPr lang="nb-NO" dirty="0"/>
              <a:t>Systematisk observasjon av samspill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2781433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124745"/>
            <a:ext cx="75088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Observasjon</a:t>
            </a:r>
          </a:p>
        </p:txBody>
      </p:sp>
      <p:sp>
        <p:nvSpPr>
          <p:cNvPr id="4710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/>
              <a:t>Det går ikke an å ikke observere, man observerer hele tiden..</a:t>
            </a:r>
          </a:p>
          <a:p>
            <a:r>
              <a:rPr lang="nb-NO" altLang="nb-NO" dirty="0"/>
              <a:t>Lærere observerer sine elever daglig og tolker det som skjer</a:t>
            </a:r>
          </a:p>
          <a:p>
            <a:r>
              <a:rPr lang="nb-NO" altLang="nb-NO" dirty="0"/>
              <a:t>Konklusjoner og avgjørelser tas på bakgrunn av iakttakelse </a:t>
            </a:r>
          </a:p>
          <a:p>
            <a:r>
              <a:rPr lang="nb-NO" altLang="nb-NO" dirty="0"/>
              <a:t>NB! Betydningen av forutinntatte holdninger!</a:t>
            </a:r>
          </a:p>
          <a:p>
            <a:r>
              <a:rPr lang="nb-NO" altLang="nb-NO" dirty="0"/>
              <a:t>Ulike typer observasjon</a:t>
            </a:r>
          </a:p>
          <a:p>
            <a:pPr lvl="1"/>
            <a:r>
              <a:rPr lang="nb-NO" altLang="nb-NO" dirty="0"/>
              <a:t>Observasjon ute</a:t>
            </a:r>
          </a:p>
          <a:p>
            <a:pPr lvl="1"/>
            <a:r>
              <a:rPr lang="nb-NO" altLang="nb-NO" dirty="0"/>
              <a:t>Observasjon i klassen</a:t>
            </a:r>
          </a:p>
          <a:p>
            <a:pPr lvl="1"/>
            <a:r>
              <a:rPr lang="nb-NO" altLang="nb-NO" dirty="0"/>
              <a:t>Tilrettelegge for samarbeid om observasjon </a:t>
            </a:r>
          </a:p>
          <a:p>
            <a:pPr lvl="1"/>
            <a:r>
              <a:rPr lang="nb-NO" altLang="nb-NO" dirty="0"/>
              <a:t>Logg</a:t>
            </a:r>
          </a:p>
          <a:p>
            <a:endParaRPr lang="nb-NO" altLang="nb-NO" dirty="0"/>
          </a:p>
        </p:txBody>
      </p:sp>
      <p:sp>
        <p:nvSpPr>
          <p:cNvPr id="47108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53A1AB9-038F-4780-8C64-D63656221956}" type="slidenum">
              <a:rPr lang="nb-NO" altLang="nb-NO" sz="1400">
                <a:latin typeface="Times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43</a:t>
            </a:fld>
            <a:endParaRPr lang="nb-NO" altLang="nb-NO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77316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FFCD340-5810-404D-8CFD-C18802B832E1}" type="slidenum">
              <a:rPr lang="nb-NO" altLang="nb-NO" sz="1400">
                <a:latin typeface="Times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44</a:t>
            </a:fld>
            <a:endParaRPr lang="nb-NO" altLang="nb-NO" sz="1400">
              <a:latin typeface="Times" panose="02020603050405020304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12875"/>
            <a:ext cx="7543800" cy="4683125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1" lang="nb-NO" alt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Når man aner at noe foregår, men ikke helt klarer å finne ut hva det dreier seg om og hvem som er involvert (kan handle om kun én klasse…)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kumimoji="1" lang="nb-NO" altLang="nb-NO" dirty="0">
                <a:latin typeface="Calibri" panose="020F0502020204030204" pitchFamily="34" charset="0"/>
                <a:cs typeface="Times New Roman" panose="02020603050405020304" pitchFamily="18" charset="0"/>
              </a:rPr>
              <a:t>”Innblikk” – </a:t>
            </a:r>
            <a:r>
              <a:rPr lang="nb-NO" altLang="nb-NO" dirty="0"/>
              <a:t> </a:t>
            </a:r>
            <a:r>
              <a:rPr lang="nb-NO" altLang="nb-NO" sz="2000" i="1" dirty="0"/>
              <a:t>et verktøy som gir informasjon om hvordan læreren kan observere på en mer bevisst, systematisk og profesjonell måte</a:t>
            </a:r>
            <a:endParaRPr lang="nb-NO" altLang="nb-NO" sz="2400" dirty="0"/>
          </a:p>
          <a:p>
            <a:pPr marL="342900" lvl="1" indent="-342900" eaLnBrk="1" hangingPunct="1">
              <a:buFontTx/>
              <a:buNone/>
            </a:pPr>
            <a:endParaRPr lang="nb-NO" altLang="nb-NO" sz="1600" dirty="0">
              <a:hlinkClick r:id="" action="ppaction://noaction"/>
            </a:endParaRPr>
          </a:p>
          <a:p>
            <a:pPr marL="342900" lvl="1" indent="-342900" eaLnBrk="1" hangingPunct="1">
              <a:buFontTx/>
              <a:buNone/>
            </a:pPr>
            <a:r>
              <a:rPr lang="nb-NO" altLang="nb-NO" sz="1600" dirty="0">
                <a:hlinkClick r:id="" action="ppaction://noaction"/>
              </a:rPr>
              <a:t>http://laringsmiljosenteret.uis.no/getfile.php/SAF/Bilder/Innblikk_PDFskjerm_mastersikkerhet.pdf</a:t>
            </a:r>
            <a:endParaRPr lang="nb-NO" altLang="nb-NO" sz="1600" dirty="0"/>
          </a:p>
          <a:p>
            <a:pPr marL="342900" lvl="1" indent="-342900" eaLnBrk="1" hangingPunct="1">
              <a:buFontTx/>
              <a:buNone/>
            </a:pPr>
            <a:endParaRPr lang="nb-NO" altLang="nb-NO" sz="1600" dirty="0"/>
          </a:p>
          <a:p>
            <a:pPr marL="342900" lvl="1" indent="-342900" eaLnBrk="1" hangingPunct="1">
              <a:buFontTx/>
              <a:buNone/>
            </a:pPr>
            <a:r>
              <a:rPr lang="nb-NO" altLang="nb-NO" sz="2000" dirty="0"/>
              <a:t>Basert på elevintervju og  </a:t>
            </a:r>
            <a:r>
              <a:rPr lang="nb-NO" altLang="nb-NO" sz="2000" i="1" dirty="0"/>
              <a:t>observasjon av samspill .</a:t>
            </a:r>
            <a:endParaRPr lang="nb-NO" altLang="nb-NO" sz="2000" dirty="0"/>
          </a:p>
        </p:txBody>
      </p:sp>
      <p:sp>
        <p:nvSpPr>
          <p:cNvPr id="4813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Systematisk observasjon</a:t>
            </a:r>
          </a:p>
        </p:txBody>
      </p:sp>
    </p:spTree>
    <p:extLst>
      <p:ext uri="{BB962C8B-B14F-4D97-AF65-F5344CB8AC3E}">
        <p14:creationId xmlns:p14="http://schemas.microsoft.com/office/powerpoint/2010/main" val="2626204407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Metoder for å avdekke i skolen</a:t>
            </a:r>
          </a:p>
        </p:txBody>
      </p:sp>
      <p:sp>
        <p:nvSpPr>
          <p:cNvPr id="4505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b="1" dirty="0"/>
              <a:t>Mobbeundersøkelse</a:t>
            </a:r>
            <a:r>
              <a:rPr lang="nb-NO" altLang="nb-NO" dirty="0"/>
              <a:t> - Spekter(ikke-anonym)</a:t>
            </a:r>
          </a:p>
          <a:p>
            <a:r>
              <a:rPr lang="nb-NO" altLang="nb-NO" b="1" dirty="0"/>
              <a:t>Observasjon</a:t>
            </a:r>
            <a:endParaRPr lang="nb-NO" altLang="nb-NO" dirty="0"/>
          </a:p>
          <a:p>
            <a:r>
              <a:rPr lang="nb-NO" altLang="nb-NO" b="1" dirty="0"/>
              <a:t>Samtaler med elever</a:t>
            </a:r>
            <a:endParaRPr lang="nb-NO" altLang="nb-NO" dirty="0"/>
          </a:p>
          <a:p>
            <a:r>
              <a:rPr lang="nb-NO" altLang="nb-NO" dirty="0"/>
              <a:t>Sosiogram (Hvem er du samme med på skolen?)</a:t>
            </a:r>
          </a:p>
          <a:p>
            <a:r>
              <a:rPr lang="nb-NO" altLang="nb-NO" dirty="0"/>
              <a:t>Samtaler med foreldre</a:t>
            </a:r>
          </a:p>
          <a:p>
            <a:r>
              <a:rPr lang="nb-NO" altLang="nb-NO" dirty="0"/>
              <a:t>Samtale med lærere</a:t>
            </a:r>
          </a:p>
          <a:p>
            <a:r>
              <a:rPr lang="nb-NO" altLang="nb-NO" dirty="0"/>
              <a:t>Finne identiteten til mobbere på nett (ved digital mobbing)</a:t>
            </a:r>
          </a:p>
          <a:p>
            <a:endParaRPr lang="nb-NO" altLang="nb-NO" dirty="0"/>
          </a:p>
          <a:p>
            <a:r>
              <a:rPr lang="nb-NO" altLang="nb-NO" dirty="0"/>
              <a:t>Informere foreldre om at man har startet et arbeid for å avdekke mobbing og hvilke metoder man vil bruke ved avdekkingen – dette dokumenteres.</a:t>
            </a:r>
          </a:p>
        </p:txBody>
      </p:sp>
      <p:sp>
        <p:nvSpPr>
          <p:cNvPr id="45060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fld id="{88B3732D-617C-4DAE-B3CB-03BB7A3B20AB}" type="slidenum">
              <a:rPr lang="nb-NO" altLang="nb-NO" sz="1400">
                <a:solidFill>
                  <a:prstClr val="black"/>
                </a:solidFill>
                <a:latin typeface="Times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45</a:t>
            </a:fld>
            <a:endParaRPr lang="nb-NO" altLang="nb-NO" sz="140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05295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Plassholder for innhold 2"/>
          <p:cNvSpPr>
            <a:spLocks noGrp="1"/>
          </p:cNvSpPr>
          <p:nvPr>
            <p:ph idx="4294967295"/>
          </p:nvPr>
        </p:nvSpPr>
        <p:spPr>
          <a:xfrm>
            <a:off x="0" y="981075"/>
            <a:ext cx="3598863" cy="46593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1000" b="1" dirty="0"/>
              <a:t> 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 Svar ærlig. Ingen andre elever får se det du svarer.</a:t>
            </a:r>
          </a:p>
          <a:p>
            <a:pPr marL="0" indent="0">
              <a:buNone/>
            </a:pPr>
            <a:r>
              <a:rPr lang="nb-NO" sz="1000" b="1" dirty="0"/>
              <a:t> 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Navn: ………………………………………………………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Klasse: ……………………….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 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1.Hvem i klassen vil du helst være sammen med i friminuttene?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Skriv tre navn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………………………………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………………………………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………………………………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 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2. Hvem i klassen er det som bestemmer mest?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Skriv tre navn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………………………………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………………………………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………………………………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 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3. Hvem i klassen hjelper andre elever?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Skriv tre navn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………………………………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………………………………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………………………………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 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 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4. Hvem i klassen hjelper lærerne?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Skriv tre navn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………………………………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………………………………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………………………………</a:t>
            </a:r>
            <a:endParaRPr lang="nb-NO" sz="1000" dirty="0"/>
          </a:p>
          <a:p>
            <a:pPr marL="0" indent="0">
              <a:buNone/>
            </a:pPr>
            <a:r>
              <a:rPr lang="nb-NO" sz="1000" b="1" dirty="0"/>
              <a:t> </a:t>
            </a:r>
            <a:endParaRPr lang="nb-NO" sz="1000" dirty="0"/>
          </a:p>
          <a:p>
            <a:pPr marL="0" indent="0">
              <a:buNone/>
            </a:pPr>
            <a:endParaRPr lang="nb-NO" altLang="nb-NO" sz="1000" dirty="0"/>
          </a:p>
        </p:txBody>
      </p:sp>
      <p:sp>
        <p:nvSpPr>
          <p:cNvPr id="28676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A7EDF3C-D254-42F7-BD21-5CA3F37D0C40}" type="slidenum">
              <a:rPr lang="nb-NO" altLang="nb-NO" sz="14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46</a:t>
            </a:fld>
            <a:endParaRPr lang="nb-NO" altLang="nb-NO" sz="1400">
              <a:solidFill>
                <a:prstClr val="black"/>
              </a:solidFill>
            </a:endParaRPr>
          </a:p>
        </p:txBody>
      </p:sp>
      <p:sp>
        <p:nvSpPr>
          <p:cNvPr id="5" name="Tittel 2"/>
          <p:cNvSpPr txBox="1">
            <a:spLocks/>
          </p:cNvSpPr>
          <p:nvPr/>
        </p:nvSpPr>
        <p:spPr bwMode="auto">
          <a:xfrm>
            <a:off x="685800" y="216992"/>
            <a:ext cx="7772400" cy="76373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b-NO" altLang="nb-NO" sz="3200" b="1">
                <a:solidFill>
                  <a:prstClr val="black"/>
                </a:solidFill>
              </a:rPr>
              <a:t>Ikke-anonymt </a:t>
            </a:r>
            <a:r>
              <a:rPr lang="nb-NO" altLang="nb-NO" sz="3200" b="1" dirty="0">
                <a:solidFill>
                  <a:prstClr val="black"/>
                </a:solidFill>
              </a:rPr>
              <a:t>spørreskjema til elevene</a:t>
            </a:r>
            <a:endParaRPr lang="nb-NO" sz="3200" kern="0" dirty="0">
              <a:solidFill>
                <a:prstClr val="black"/>
              </a:solidFill>
            </a:endParaRPr>
          </a:p>
        </p:txBody>
      </p:sp>
      <p:sp>
        <p:nvSpPr>
          <p:cNvPr id="28677" name="TekstSylinder 28676"/>
          <p:cNvSpPr txBox="1"/>
          <p:nvPr/>
        </p:nvSpPr>
        <p:spPr>
          <a:xfrm>
            <a:off x="4355976" y="1225689"/>
            <a:ext cx="40302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5. Hvem i klassen bråker i timene?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Skriv tre navn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………………………………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………………………………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………………………………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6. Hvor ofte bråker du i timene? (sett kryss)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Aldri …  Hver uke …  Omtrent hver dag … Omtrent hver time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7. Jeg synes det er for mye bråk i timene (sett kryss)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Helt uenig …     Litt uenig …      Litt enig …      Helt enig 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000" b="1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8. Jeg tror de andre i klassen synes det er for mye bråk i timene (Sett kryss)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Helt uenig …     Litt uenig …      Litt enig …      Helt enig …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000" b="1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Om mobbing: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i="1" dirty="0">
                <a:solidFill>
                  <a:prstClr val="black"/>
                </a:solidFill>
                <a:latin typeface="Times" charset="0"/>
              </a:rPr>
              <a:t>Mobbing er vonde handlinger som utestenging, ryktespredning, erting eller dytting, slag og spark mot en som ikke kan forsvare seg.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9. Hvor ofte er du blitt mobbet på skolen i høst? (sett kryss)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Aldri …  Av og til …  To - tre ganger i måneden …  Hver uke …  Omtrent hver dag …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10 . Dersom du er blitt mobbet, hvem er det som har mobber deg? (Skriv navnene)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…………………………………………………………………………………………………………………………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11.. Hvor ofte har du mobbet andre på skolen i høst? (sett kryss)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Aldri …  Av og til …  To - tre ganger i måneden …  Hver uke …  Omtrent hver dag …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000" dirty="0">
              <a:solidFill>
                <a:prstClr val="black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013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A29A07-4BEB-44FA-9095-4B137A0DAC17}" type="slidenum">
              <a:rPr lang="nb-NO" sz="2400" smtClean="0">
                <a:solidFill>
                  <a:prstClr val="black"/>
                </a:solidFill>
                <a:latin typeface="Times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nb-NO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961084" y="616089"/>
            <a:ext cx="5544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12. Dersom du har mobbet andre, hvem har du mobbet? (Skriv navnene)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…………………………………………………………………………………………………………………………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13 . Hvem i klassen mobber andre? (Skriv navnene)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…………………………………………………………………………………………………………………………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14. Hvem i klassen blir mobbet? (Skriv navnene)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……………………………….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15. Har du blitt mobbet på mobiltelefon eller PC (nettmobbing)?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Aldri …  Av og til …  To - tre ganger i måneden …  Hver uke …  Omtrent hver dag …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16. . Hvem i klassen blir mobbet på mobiltelefon eller PC (nettmobbing)? (Skriv navnene)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…………………………………………………………………………………………………………..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………………………………………..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16. Har du mobbet andre på mobiltelefon eller PC (nettmobbing)?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Aldri …  Av og til …  To - tre ganger i måneden …  Hver uke …  Omtrent hver dag …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17. Hvem i klassen mobber andre på mobiltelefon eller PC (nettmobbing)? (Skriv navnene)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…………………………………………………………………………………………………………..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………………………………………..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000" b="1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000" b="1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000" b="1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000" b="1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000" b="1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Erling Roland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b="1" dirty="0">
                <a:solidFill>
                  <a:prstClr val="black"/>
                </a:solidFill>
                <a:latin typeface="Times" charset="0"/>
              </a:rPr>
              <a:t>Læringsmiljøsenteret 2015</a:t>
            </a: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000" dirty="0">
              <a:solidFill>
                <a:prstClr val="black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87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Oppfølgingssamtale med elevene</a:t>
            </a:r>
          </a:p>
        </p:txBody>
      </p:sp>
      <p:sp>
        <p:nvSpPr>
          <p:cNvPr id="5734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/>
              <a:t>Svarene fra mobbeundersøkelsen er utgangspunktet for samtalen</a:t>
            </a:r>
          </a:p>
          <a:p>
            <a:endParaRPr lang="nb-NO" altLang="nb-NO" sz="1600"/>
          </a:p>
          <a:p>
            <a:r>
              <a:rPr lang="nb-NO" altLang="nb-NO"/>
              <a:t>Viktige spørsmål ang. mobbing kan være: </a:t>
            </a:r>
          </a:p>
          <a:p>
            <a:pPr lvl="1"/>
            <a:r>
              <a:rPr lang="nb-NO" altLang="nb-NO"/>
              <a:t>Hvem mobber du sammen med</a:t>
            </a:r>
          </a:p>
          <a:p>
            <a:pPr lvl="1"/>
            <a:r>
              <a:rPr lang="nb-NO" altLang="nb-NO"/>
              <a:t>Hvem er det du ser er sammen om å mobbe</a:t>
            </a:r>
          </a:p>
          <a:p>
            <a:pPr lvl="1"/>
            <a:r>
              <a:rPr lang="nb-NO" altLang="nb-NO"/>
              <a:t>Hvor er det mobbingen foregår? </a:t>
            </a:r>
          </a:p>
          <a:p>
            <a:pPr lvl="1">
              <a:buFontTx/>
              <a:buChar char="•"/>
            </a:pPr>
            <a:r>
              <a:rPr lang="nb-NO" altLang="nb-NO"/>
              <a:t>Foretas av kontaktlærer</a:t>
            </a:r>
          </a:p>
          <a:p>
            <a:pPr lvl="1">
              <a:buFontTx/>
              <a:buChar char="•"/>
            </a:pPr>
            <a:r>
              <a:rPr lang="nb-NO" altLang="nb-NO"/>
              <a:t>Varighet ca 15. min</a:t>
            </a:r>
          </a:p>
          <a:p>
            <a:pPr lvl="1">
              <a:buFontTx/>
              <a:buNone/>
            </a:pPr>
            <a:endParaRPr lang="nb-NO" altLang="nb-NO"/>
          </a:p>
          <a:p>
            <a:r>
              <a:rPr lang="nb-NO" altLang="nb-NO"/>
              <a:t>NB. Ta gode notater! </a:t>
            </a:r>
          </a:p>
          <a:p>
            <a:r>
              <a:rPr lang="nb-NO" altLang="nb-NO"/>
              <a:t>Husk å oppbevare de utfylte spørreskjema og alle notater nedlåst!</a:t>
            </a:r>
          </a:p>
        </p:txBody>
      </p:sp>
    </p:spTree>
    <p:extLst>
      <p:ext uri="{BB962C8B-B14F-4D97-AF65-F5344CB8AC3E}">
        <p14:creationId xmlns:p14="http://schemas.microsoft.com/office/powerpoint/2010/main" val="1597492058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Summeoppgave 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Snakk om hva som må til for å bli enda bedre til å oppdage mobbing på egen skole og i barnehagen</a:t>
            </a:r>
          </a:p>
          <a:p>
            <a:r>
              <a:rPr lang="nb-NO" dirty="0"/>
              <a:t>Diskuter også hvilke  avdekkingsmetoder dere kan ta i bruk?</a:t>
            </a:r>
          </a:p>
        </p:txBody>
      </p:sp>
    </p:spTree>
    <p:extLst>
      <p:ext uri="{BB962C8B-B14F-4D97-AF65-F5344CB8AC3E}">
        <p14:creationId xmlns:p14="http://schemas.microsoft.com/office/powerpoint/2010/main" val="214950978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262063"/>
            <a:ext cx="9082928" cy="389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Problemløsningssamtalen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Hvordan løser vi slike saker?</a:t>
            </a:r>
          </a:p>
          <a:p>
            <a:endParaRPr lang="nb-NO" dirty="0"/>
          </a:p>
          <a:p>
            <a:pPr>
              <a:buNone/>
            </a:pPr>
            <a:endParaRPr lang="nb-NO" dirty="0"/>
          </a:p>
        </p:txBody>
      </p:sp>
      <p:pic>
        <p:nvPicPr>
          <p:cNvPr id="8194" name="Picture 2" descr="El método KiVa: El programa que pondrá fin al acoso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52936"/>
            <a:ext cx="5400600" cy="36780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Problemløsningssamtalen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Snakke med de involverte etter en spesiell prosedyre</a:t>
            </a:r>
          </a:p>
          <a:p>
            <a:r>
              <a:rPr lang="nb-NO" dirty="0"/>
              <a:t>Bygge trygge rammer rundt den som er utsatt</a:t>
            </a:r>
          </a:p>
          <a:p>
            <a:r>
              <a:rPr lang="nb-NO" dirty="0"/>
              <a:t>Snakke med elevene som utsetter en annen for mobbing – en etter en </a:t>
            </a:r>
            <a:r>
              <a:rPr lang="nb-NO" u="sng" dirty="0"/>
              <a:t>uten at de får snakke med hverandre</a:t>
            </a:r>
            <a:r>
              <a:rPr lang="nb-NO" dirty="0"/>
              <a:t>.</a:t>
            </a:r>
          </a:p>
          <a:p>
            <a:r>
              <a:rPr lang="nb-NO" dirty="0"/>
              <a:t>Poengtere at mobbingen skal ta slutt – lage oppfølgingsplan med avtalte møter.</a:t>
            </a:r>
          </a:p>
          <a:p>
            <a:r>
              <a:rPr lang="nb-NO" dirty="0"/>
              <a:t>Være tydelig - Ikke gå i argumentasjonsfella!</a:t>
            </a:r>
          </a:p>
          <a:p>
            <a:r>
              <a:rPr lang="nb-NO" dirty="0"/>
              <a:t>Foreldrene informeres</a:t>
            </a:r>
          </a:p>
          <a:p>
            <a:r>
              <a:rPr lang="nb-NO" dirty="0"/>
              <a:t>Følge opp til den negative atferden er stoppet.</a:t>
            </a:r>
          </a:p>
          <a:p>
            <a:r>
              <a:rPr lang="nb-NO" dirty="0"/>
              <a:t>Rehabilitering må vurderes!</a:t>
            </a:r>
          </a:p>
          <a:p>
            <a:endParaRPr lang="nb-NO" dirty="0"/>
          </a:p>
        </p:txBody>
      </p:sp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195476"/>
            <a:ext cx="7921821" cy="1361315"/>
          </a:xfrm>
        </p:spPr>
        <p:txBody>
          <a:bodyPr/>
          <a:lstStyle/>
          <a:p>
            <a:r>
              <a:rPr lang="nb-NO" i="1" dirty="0">
                <a:hlinkClick r:id="rId2"/>
              </a:rPr>
              <a:t>Å ivareta barn og unge som har blitt utsatt for mobbing. Erfaringsbasert kunnskap om utforming og organisering av tiltak</a:t>
            </a:r>
            <a:r>
              <a:rPr lang="nb-NO" dirty="0"/>
              <a:t> 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Behov for økt kompetanse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600" dirty="0"/>
              <a:t> barn og unges rettigheter i henhold til gjeldende lovverk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800" dirty="0"/>
              <a:t> hvordan oppfølgingsarbeidet bør utformes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800" dirty="0"/>
              <a:t> prosedyrer for videre henvisning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1600" dirty="0"/>
              <a:t> strategier for resosialisering av den som har vært utsatt for mobbing</a:t>
            </a:r>
          </a:p>
          <a:p>
            <a:endParaRPr lang="nb-NO" dirty="0"/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Å erkjenne mobbing og avdekke behov for oppfølging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Oppfølging over lang tid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Familien må inkluderes</a:t>
            </a:r>
          </a:p>
          <a:p>
            <a:pPr>
              <a:buFont typeface="Wingdings" panose="05000000000000000000" pitchFamily="2" charset="2"/>
              <a:buChar char="q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8632426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Fire faser i håndtering 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645348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ssholder for bunntekst 5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November 2015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557925C-BB9A-4D82-8221-A29AF25FD4F8}" type="slidenum">
              <a:rPr lang="nb-NO" smtClean="0"/>
              <a:pPr/>
              <a:t>53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172849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Organisering på skolen/barnehagen?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Psykososial ressursgruppe rundt rektor</a:t>
            </a:r>
          </a:p>
          <a:p>
            <a:r>
              <a:rPr lang="nb-NO" dirty="0"/>
              <a:t>Tydelig ansvarsfordeling av oppfølgingsarbeidet</a:t>
            </a:r>
          </a:p>
          <a:p>
            <a:r>
              <a:rPr lang="nb-NO" dirty="0"/>
              <a:t>Utprøving og evaluering av tiltak er nødvendig</a:t>
            </a:r>
          </a:p>
          <a:p>
            <a:endParaRPr lang="nb-NO" dirty="0"/>
          </a:p>
          <a:p>
            <a:r>
              <a:rPr lang="nb-NO" dirty="0"/>
              <a:t>Kompetanse i å tilrettelegge for resosialisering av de som har vært utsatt for mobbing</a:t>
            </a:r>
          </a:p>
        </p:txBody>
      </p:sp>
    </p:spTree>
    <p:extLst>
      <p:ext uri="{BB962C8B-B14F-4D97-AF65-F5344CB8AC3E}">
        <p14:creationId xmlns:p14="http://schemas.microsoft.com/office/powerpoint/2010/main" val="779734698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Gode skoler- og barnehagemiljø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12976"/>
            <a:ext cx="3168351" cy="236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1187624" y="1844824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Hvordan vil dere bidra til at egen skole og barnehage får en felles forståelse for dette temaet? </a:t>
            </a:r>
          </a:p>
          <a:p>
            <a:endParaRPr lang="nb-NO" sz="2400" dirty="0"/>
          </a:p>
          <a:p>
            <a:r>
              <a:rPr lang="nb-NO" sz="2400" dirty="0"/>
              <a:t>Kunnskaper og </a:t>
            </a:r>
          </a:p>
          <a:p>
            <a:r>
              <a:rPr lang="nb-NO" sz="2400" dirty="0"/>
              <a:t>felles handlingskompetanse?</a:t>
            </a:r>
          </a:p>
        </p:txBody>
      </p:sp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1485"/>
            <a:ext cx="8229600" cy="404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Litteratur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Roland, Erling (2014)«Mobbingens psykologi» -</a:t>
            </a:r>
          </a:p>
          <a:p>
            <a:r>
              <a:rPr lang="nb-NO" dirty="0"/>
              <a:t>Erlend Moen  (2014) Stopp mobbingen</a:t>
            </a:r>
          </a:p>
          <a:p>
            <a:r>
              <a:rPr lang="nb-NO" dirty="0"/>
              <a:t>Støen, Fandrem og Roland (red) ”Stemmer i </a:t>
            </a:r>
            <a:r>
              <a:rPr lang="nb-NO" dirty="0" err="1"/>
              <a:t>mobbesaker</a:t>
            </a:r>
            <a:r>
              <a:rPr lang="nb-NO" dirty="0"/>
              <a:t>” (2018)</a:t>
            </a:r>
          </a:p>
          <a:p>
            <a:r>
              <a:rPr lang="nb-NO" dirty="0"/>
              <a:t> St.meld. «Å høre til» Virkemidler for et trygt psykososialt miljø.</a:t>
            </a:r>
          </a:p>
          <a:p>
            <a:r>
              <a:rPr lang="nb-NO" dirty="0"/>
              <a:t>Eriksen og Lyng (2015): Skolers arbeid med elevenes psykososiale miljø. Gode strategier, harde nøtter og blinde flekker» NOVA.</a:t>
            </a:r>
          </a:p>
          <a:p>
            <a:r>
              <a:rPr lang="nb-NO" dirty="0"/>
              <a:t>Lund I m.fl. (2015), Hele </a:t>
            </a:r>
            <a:r>
              <a:rPr lang="nb-NO" dirty="0" err="1"/>
              <a:t>barnet,hele</a:t>
            </a:r>
            <a:r>
              <a:rPr lang="nb-NO" dirty="0"/>
              <a:t> løpet, mobbing i barnehagen»</a:t>
            </a:r>
          </a:p>
          <a:p>
            <a:pPr>
              <a:buNone/>
            </a:pPr>
            <a:r>
              <a:rPr lang="nb-NO" dirty="0">
                <a:hlinkClick r:id="rId2"/>
              </a:rPr>
              <a:t>	</a:t>
            </a:r>
            <a:r>
              <a:rPr lang="nb-NO" sz="1800" b="1" i="1" dirty="0">
                <a:solidFill>
                  <a:schemeClr val="bg1"/>
                </a:solidFill>
                <a:hlinkClick r:id="rId2"/>
              </a:rPr>
              <a:t>Å ivareta barn og unge som har blitt utsatt for mobbing. Erfaringsbasert kunnskap om utforming og organisering av tiltak</a:t>
            </a:r>
            <a:r>
              <a:rPr lang="nb-NO" sz="1800" b="1" dirty="0">
                <a:solidFill>
                  <a:schemeClr val="bg1"/>
                </a:solidFill>
              </a:rPr>
              <a:t>  </a:t>
            </a:r>
            <a:r>
              <a:rPr lang="nb-NO" sz="1800" b="1" dirty="0" err="1">
                <a:solidFill>
                  <a:schemeClr val="bg1"/>
                </a:solidFill>
                <a:hlinkClick r:id="rId3"/>
              </a:rPr>
              <a:t>www.laringsmiljosenteret.no</a:t>
            </a:r>
            <a:endParaRPr lang="nb-NO" sz="1800" b="1" dirty="0">
              <a:solidFill>
                <a:schemeClr val="bg1"/>
              </a:solidFill>
            </a:endParaRPr>
          </a:p>
          <a:p>
            <a:pPr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881583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Nulltoleranse for mobbing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>
                <a:hlinkClick r:id="rId2"/>
              </a:rPr>
              <a:t>https://www.udir.no/laring-og-trivsel/laringsmiljo/psykososialt-miljo/tilbud-om-kompetanseutvikling-miljo-og-mobbing/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389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3441576" cy="1512168"/>
          </a:xfrm>
        </p:spPr>
        <p:txBody>
          <a:bodyPr>
            <a:normAutofit/>
          </a:bodyPr>
          <a:lstStyle/>
          <a:p>
            <a:r>
              <a:rPr lang="nb-NO" sz="3600" b="1" i="1" dirty="0"/>
              <a:t>Dagen i dag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600399"/>
          </a:xfrm>
        </p:spPr>
        <p:txBody>
          <a:bodyPr>
            <a:normAutofit fontScale="92500" lnSpcReduction="10000"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b="1" i="1" dirty="0"/>
              <a:t>Hensikt og mål </a:t>
            </a:r>
          </a:p>
          <a:p>
            <a:r>
              <a:rPr lang="nb-NO" b="1" i="1" dirty="0"/>
              <a:t>Mobbingens psykologi – forståelse i barnehagen og skolen</a:t>
            </a:r>
          </a:p>
          <a:p>
            <a:r>
              <a:rPr lang="nb-NO" b="1" i="1" dirty="0"/>
              <a:t>Avdekking og problemløsning</a:t>
            </a:r>
          </a:p>
          <a:p>
            <a:r>
              <a:rPr lang="nb-NO" b="1" i="1" dirty="0"/>
              <a:t>Systemperspektivet – egen skole/barnehage</a:t>
            </a:r>
          </a:p>
          <a:p>
            <a:endParaRPr lang="nb-NO" b="1" i="1" dirty="0"/>
          </a:p>
          <a:p>
            <a:endParaRPr lang="nb-NO" b="1" i="1" dirty="0"/>
          </a:p>
          <a:p>
            <a:endParaRPr lang="nb-NO" b="1" i="1" dirty="0"/>
          </a:p>
        </p:txBody>
      </p:sp>
      <p:pic>
        <p:nvPicPr>
          <p:cNvPr id="1027" name="Picture 3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3657600" cy="2420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§ 9A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…gir eleven en </a:t>
            </a:r>
            <a:r>
              <a:rPr lang="nb-NO" u="sng" dirty="0"/>
              <a:t>individuell og subjektiv rett til</a:t>
            </a:r>
          </a:p>
          <a:p>
            <a:pPr marL="0" indent="0">
              <a:buNone/>
            </a:pPr>
            <a:r>
              <a:rPr lang="nb-NO" u="sng" dirty="0"/>
              <a:t>et godt læringsmiljø</a:t>
            </a:r>
            <a:r>
              <a:rPr lang="nb-NO" dirty="0"/>
              <a:t> som fremmer helse, trivsel, trygghet og læring.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.. Ved spørsmål om mobbing – har eleven et </a:t>
            </a:r>
            <a:r>
              <a:rPr lang="nb-NO" u="sng" dirty="0"/>
              <a:t>godt nok psykososialt miljø </a:t>
            </a:r>
            <a:r>
              <a:rPr lang="nb-NO" dirty="0"/>
              <a:t>i henhold til denne individuelle retten?</a:t>
            </a:r>
          </a:p>
        </p:txBody>
      </p:sp>
    </p:spTree>
    <p:extLst>
      <p:ext uri="{BB962C8B-B14F-4D97-AF65-F5344CB8AC3E}">
        <p14:creationId xmlns:p14="http://schemas.microsoft.com/office/powerpoint/2010/main" val="375951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Lagt for liten vekt på tilskuerrollen</a:t>
            </a:r>
          </a:p>
          <a:p>
            <a:r>
              <a:rPr lang="nb-NO" dirty="0"/>
              <a:t>For liten vekt på krenkelser – « Harde nøtter og blinde flekker» Eriksen og Lyng, NOVA –rapporten 2015.</a:t>
            </a:r>
          </a:p>
          <a:p>
            <a:r>
              <a:rPr lang="nb-NO" dirty="0"/>
              <a:t>For lite konsistente systemer</a:t>
            </a:r>
          </a:p>
          <a:p>
            <a:r>
              <a:rPr lang="nb-NO" dirty="0"/>
              <a:t>Kunnskapen må forankres i barnehager- og skole og PPT</a:t>
            </a:r>
          </a:p>
          <a:p>
            <a:r>
              <a:rPr lang="nb-NO" dirty="0"/>
              <a:t>Foreldre og elever for lite inkludert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387801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mal Laeringsmiljosenteret">
  <a:themeElements>
    <a:clrScheme name="UiS 2013">
      <a:dk1>
        <a:sysClr val="windowText" lastClr="000000"/>
      </a:dk1>
      <a:lt1>
        <a:sysClr val="window" lastClr="FFFFFF"/>
      </a:lt1>
      <a:dk2>
        <a:srgbClr val="194377"/>
      </a:dk2>
      <a:lt2>
        <a:srgbClr val="E4E9EF"/>
      </a:lt2>
      <a:accent1>
        <a:srgbClr val="194377"/>
      </a:accent1>
      <a:accent2>
        <a:srgbClr val="EE4A9A"/>
      </a:accent2>
      <a:accent3>
        <a:srgbClr val="319BD1"/>
      </a:accent3>
      <a:accent4>
        <a:srgbClr val="F47B1F"/>
      </a:accent4>
      <a:accent5>
        <a:srgbClr val="92AA33"/>
      </a:accent5>
      <a:accent6>
        <a:srgbClr val="826B64"/>
      </a:accent6>
      <a:hlink>
        <a:srgbClr val="319BD1"/>
      </a:hlink>
      <a:folHlink>
        <a:srgbClr val="B2B2B2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Lede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S_Theme" id="{C649B923-D89C-4EC8-A087-938624989872}" vid="{71D490ED-B28B-4BEE-B759-BDDDAD98ECC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1956</Words>
  <Application>Microsoft Office PowerPoint</Application>
  <PresentationFormat>Skjermfremvisning (4:3)</PresentationFormat>
  <Paragraphs>450</Paragraphs>
  <Slides>57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57</vt:i4>
      </vt:variant>
    </vt:vector>
  </HeadingPairs>
  <TitlesOfParts>
    <vt:vector size="69" baseType="lpstr">
      <vt:lpstr>MS PGothic</vt:lpstr>
      <vt:lpstr>Arial</vt:lpstr>
      <vt:lpstr>Calibri</vt:lpstr>
      <vt:lpstr>Courier New</vt:lpstr>
      <vt:lpstr>Soho Gothic Std</vt:lpstr>
      <vt:lpstr>Tahoma</vt:lpstr>
      <vt:lpstr>Times</vt:lpstr>
      <vt:lpstr>Times New Roman</vt:lpstr>
      <vt:lpstr>Trebuchet MS</vt:lpstr>
      <vt:lpstr>Wingdings</vt:lpstr>
      <vt:lpstr>Office-tema</vt:lpstr>
      <vt:lpstr>PPmal Laeringsmiljosenteret</vt:lpstr>
      <vt:lpstr>”Å høre til”  Virkemidler for et trygt psykososialt miljø</vt:lpstr>
      <vt:lpstr>Grunnlagsdokumentet for arbeidet med barnehagemiljø, skolemiljø, mobbing og andre krenkelser (2016)</vt:lpstr>
      <vt:lpstr>Målgruppe og hensikt</vt:lpstr>
      <vt:lpstr>PowerPoint-presentasjon</vt:lpstr>
      <vt:lpstr>PowerPoint-presentasjon</vt:lpstr>
      <vt:lpstr>Nulltoleranse for mobbing</vt:lpstr>
      <vt:lpstr>Dagen i dag</vt:lpstr>
      <vt:lpstr>§ 9A</vt:lpstr>
      <vt:lpstr>Erfaringer</vt:lpstr>
      <vt:lpstr> Helhetlig og systematisk arbeid…</vt:lpstr>
      <vt:lpstr>PowerPoint-presentasjon</vt:lpstr>
      <vt:lpstr>PowerPoint-presentasjon</vt:lpstr>
      <vt:lpstr>PowerPoint-presentasjon</vt:lpstr>
      <vt:lpstr>PROAKTIV AGGRESIVITET      - makt, tilhørighet                                              - blikk for sårbarhet TILSKUERE  REDUSERTE HEMNINGER - oppløsing av ansvar i grupper    - psykologisk distanse    - legitimering </vt:lpstr>
      <vt:lpstr>Definisjon </vt:lpstr>
      <vt:lpstr>PowerPoint-presentasjon</vt:lpstr>
      <vt:lpstr>Spørsmål til filmen.</vt:lpstr>
      <vt:lpstr>Konsekvenser av mobbing</vt:lpstr>
      <vt:lpstr>PowerPoint-presentasjon</vt:lpstr>
      <vt:lpstr>Ulike former for mobbing</vt:lpstr>
      <vt:lpstr>Krenkelser- Konflikt</vt:lpstr>
      <vt:lpstr>PowerPoint-presentasjon</vt:lpstr>
      <vt:lpstr>Den som blir plaget</vt:lpstr>
      <vt:lpstr>De(n) som plager andre</vt:lpstr>
      <vt:lpstr>Summeoppgave 1</vt:lpstr>
      <vt:lpstr>Blir man ikke sett,  er man ingenting. CC Cowboys</vt:lpstr>
      <vt:lpstr>Mobbing?</vt:lpstr>
      <vt:lpstr>Mobbing?</vt:lpstr>
      <vt:lpstr>Mobbing i barnehagen </vt:lpstr>
      <vt:lpstr>PowerPoint-presentasjon</vt:lpstr>
      <vt:lpstr>Midtsand (2004)</vt:lpstr>
      <vt:lpstr>Scott 2009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Avdekking av mobbing</vt:lpstr>
      <vt:lpstr>Hva kan en forvente at skolen gjør for å avdekke og forebygge mobbing ?</vt:lpstr>
      <vt:lpstr>Aktør - relasjonskart</vt:lpstr>
      <vt:lpstr>PowerPoint-presentasjon</vt:lpstr>
      <vt:lpstr>Observasjon</vt:lpstr>
      <vt:lpstr>Systematisk observasjon</vt:lpstr>
      <vt:lpstr>Metoder for å avdekke i skolen</vt:lpstr>
      <vt:lpstr>PowerPoint-presentasjon</vt:lpstr>
      <vt:lpstr>PowerPoint-presentasjon</vt:lpstr>
      <vt:lpstr>Oppfølgingssamtale med elevene</vt:lpstr>
      <vt:lpstr>Summeoppgave 4</vt:lpstr>
      <vt:lpstr> Problemløsningssamtalen</vt:lpstr>
      <vt:lpstr>Problemløsningssamtalen</vt:lpstr>
      <vt:lpstr>Å ivareta barn og unge som har blitt utsatt for mobbing. Erfaringsbasert kunnskap om utforming og organisering av tiltak </vt:lpstr>
      <vt:lpstr>Fire faser i håndtering </vt:lpstr>
      <vt:lpstr>Organisering på skolen/barnehagen?</vt:lpstr>
      <vt:lpstr>Gode skoler- og barnehagemiljø </vt:lpstr>
      <vt:lpstr>PowerPoint-presentasjon</vt:lpstr>
      <vt:lpstr>Litteratur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Bodø Fylkesmannen</dc:title>
  <dc:creator>Bente</dc:creator>
  <cp:lastModifiedBy>Heidi Forbergskog</cp:lastModifiedBy>
  <cp:revision>140</cp:revision>
  <dcterms:created xsi:type="dcterms:W3CDTF">2017-04-18T16:06:15Z</dcterms:created>
  <dcterms:modified xsi:type="dcterms:W3CDTF">2019-05-13T12:36:32Z</dcterms:modified>
</cp:coreProperties>
</file>